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7" r:id="rId45"/>
    <p:sldId id="318" r:id="rId46"/>
    <p:sldId id="319" r:id="rId47"/>
    <p:sldId id="320" r:id="rId48"/>
    <p:sldId id="321" r:id="rId49"/>
    <p:sldId id="322" r:id="rId50"/>
    <p:sldId id="323" r:id="rId51"/>
    <p:sldId id="324" r:id="rId52"/>
    <p:sldId id="325" r:id="rId53"/>
    <p:sldId id="299" r:id="rId54"/>
    <p:sldId id="300" r:id="rId55"/>
    <p:sldId id="301" r:id="rId56"/>
    <p:sldId id="302" r:id="rId57"/>
    <p:sldId id="303" r:id="rId58"/>
    <p:sldId id="304" r:id="rId59"/>
    <p:sldId id="305" r:id="rId60"/>
    <p:sldId id="306" r:id="rId61"/>
    <p:sldId id="307" r:id="rId62"/>
    <p:sldId id="327"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0101"/>
    <a:srgbClr val="FF7D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6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101E97-B795-4E36-8A3B-EF5BAA549F89}" type="datetimeFigureOut">
              <a:rPr lang="es-ES" smtClean="0"/>
              <a:pPr/>
              <a:t>11/11/2011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935C4-7119-4E89-B543-BF59B388B6B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1E97-B795-4E36-8A3B-EF5BAA549F89}" type="datetimeFigureOut">
              <a:rPr lang="es-ES" smtClean="0"/>
              <a:pPr/>
              <a:t>11/11/2011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35C4-7119-4E89-B543-BF59B388B6B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radicati.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error500.net/node/10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s.wikipedia.org/wiki/SPAM" TargetMode="External"/><Relationship Id="rId2" Type="http://schemas.openxmlformats.org/officeDocument/2006/relationships/hyperlink" Target="http://es.wikipedia.org/wiki/Malware" TargetMode="External"/><Relationship Id="rId1" Type="http://schemas.openxmlformats.org/officeDocument/2006/relationships/slideLayout" Target="../slideLayouts/slideLayout7.xml"/><Relationship Id="rId5" Type="http://schemas.openxmlformats.org/officeDocument/2006/relationships/hyperlink" Target="http://es.wikipedia.org/wiki/Virus_inform%C3%A1tico" TargetMode="External"/><Relationship Id="rId4" Type="http://schemas.openxmlformats.org/officeDocument/2006/relationships/hyperlink" Target="http://es.wikipedia.org/wiki/Secuestr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nciclopediavirus.com/noticias/verNoticia.php?id=538" TargetMode="External"/><Relationship Id="rId2" Type="http://schemas.openxmlformats.org/officeDocument/2006/relationships/hyperlink" Target="http://es.wikipedia.org/wiki/Ofim%C3%A1tica" TargetMode="External"/><Relationship Id="rId1" Type="http://schemas.openxmlformats.org/officeDocument/2006/relationships/slideLayout" Target="../slideLayouts/slideLayout7.xml"/><Relationship Id="rId5" Type="http://schemas.openxmlformats.org/officeDocument/2006/relationships/hyperlink" Target="http://es.wikipedia.org/wiki/Criptograf%C3%ADa_sim%C3%A9trica" TargetMode="External"/><Relationship Id="rId4" Type="http://schemas.openxmlformats.org/officeDocument/2006/relationships/hyperlink" Target="http://www.enciclopediavirus.com/virus/vervirus.php?id=294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s.wikipedia.org/wiki/Wiki" TargetMode="External"/><Relationship Id="rId13" Type="http://schemas.openxmlformats.org/officeDocument/2006/relationships/hyperlink" Target="http://es.wikipedia.org/wiki/Mensajer%C3%ADa_instant%C3%A1nea" TargetMode="External"/><Relationship Id="rId3" Type="http://schemas.openxmlformats.org/officeDocument/2006/relationships/hyperlink" Target="http://es.wikipedia.org/wiki/Correo_electr%C3%B3nico" TargetMode="External"/><Relationship Id="rId7" Type="http://schemas.openxmlformats.org/officeDocument/2006/relationships/hyperlink" Target="http://es.wikipedia.org/wiki/Motor_de_b%C3%BAsqueda" TargetMode="External"/><Relationship Id="rId12" Type="http://schemas.openxmlformats.org/officeDocument/2006/relationships/hyperlink" Target="http://es.wikipedia.org/wiki/Servicio_de_mensajes_cortos" TargetMode="External"/><Relationship Id="rId2" Type="http://schemas.openxmlformats.org/officeDocument/2006/relationships/hyperlink" Target="http://es.wikipedia.org/wiki/Publicidad" TargetMode="External"/><Relationship Id="rId1" Type="http://schemas.openxmlformats.org/officeDocument/2006/relationships/slideLayout" Target="../slideLayouts/slideLayout2.xml"/><Relationship Id="rId6" Type="http://schemas.openxmlformats.org/officeDocument/2006/relationships/hyperlink" Target="http://es.wikipedia.org/wiki/Usenet" TargetMode="External"/><Relationship Id="rId11" Type="http://schemas.openxmlformats.org/officeDocument/2006/relationships/hyperlink" Target="http://es.wikipedia.org/wiki/Tel%C3%A9fono_m%C3%B3vil" TargetMode="External"/><Relationship Id="rId5" Type="http://schemas.openxmlformats.org/officeDocument/2006/relationships/hyperlink" Target="http://es.wikipedia.org/wiki/Grupos_de_noticias" TargetMode="External"/><Relationship Id="rId10" Type="http://schemas.openxmlformats.org/officeDocument/2006/relationships/hyperlink" Target="http://es.wikipedia.org/wiki/Blog" TargetMode="External"/><Relationship Id="rId4" Type="http://schemas.openxmlformats.org/officeDocument/2006/relationships/hyperlink" Target="http://es.wikipedia.org/wiki/Internet" TargetMode="External"/><Relationship Id="rId9" Type="http://schemas.openxmlformats.org/officeDocument/2006/relationships/hyperlink" Target="http://es.wikipedia.org/wiki/Foro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s.wikipedia.org/w/index.php?title=Redirecci%C3%B3n&amp;action=ed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53.xml"/><Relationship Id="rId4"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hyperlink" Target="http://es.wikipedia.org/wiki/Internet" TargetMode="External"/><Relationship Id="rId2" Type="http://schemas.openxmlformats.org/officeDocument/2006/relationships/hyperlink" Target="http://es.wikipedia.org/wiki/Estafa_nigerian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s.wikipedia.org/wiki/Vulnerabilidad" TargetMode="External"/><Relationship Id="rId3" Type="http://schemas.openxmlformats.org/officeDocument/2006/relationships/hyperlink" Target="http://es.wikipedia.org/wiki/Software" TargetMode="External"/><Relationship Id="rId7" Type="http://schemas.openxmlformats.org/officeDocument/2006/relationships/hyperlink" Target="http://es.wikipedia.org/wiki/Virus_inform%C3%A1tico" TargetMode="External"/><Relationship Id="rId2" Type="http://schemas.openxmlformats.org/officeDocument/2006/relationships/hyperlink" Target="http://es.wikipedia.org/wiki/Idioma_ingl%C3%A9s" TargetMode="External"/><Relationship Id="rId1" Type="http://schemas.openxmlformats.org/officeDocument/2006/relationships/slideLayout" Target="../slideLayouts/slideLayout2.xml"/><Relationship Id="rId6" Type="http://schemas.openxmlformats.org/officeDocument/2006/relationships/hyperlink" Target="http://es.wikipedia.org/wiki/Spyware" TargetMode="External"/><Relationship Id="rId5" Type="http://schemas.openxmlformats.org/officeDocument/2006/relationships/hyperlink" Target="http://es.wikipedia.org/wiki/Troyano_(inform%C3%A1tica)" TargetMode="External"/><Relationship Id="rId4" Type="http://schemas.openxmlformats.org/officeDocument/2006/relationships/hyperlink" Target="http://es.wikipedia.org/wiki/Computadora" TargetMode="Externa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hyperlink" Target="http://shop.symantecstore.com/servlet/ControllerServlet?Action=DisplayPage&amp;Locale=es_MX&amp;SiteID=symanlam&amp;id=ProductDetailsPage&amp;productID=80560600&amp;pgm.24172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s.wikipedia.org/wiki/Software" TargetMode="External"/><Relationship Id="rId13" Type="http://schemas.openxmlformats.org/officeDocument/2006/relationships/image" Target="../media/image11.png"/><Relationship Id="rId3" Type="http://schemas.openxmlformats.org/officeDocument/2006/relationships/hyperlink" Target="http://es.wikipedia.org/wiki/Password" TargetMode="External"/><Relationship Id="rId7" Type="http://schemas.openxmlformats.org/officeDocument/2006/relationships/hyperlink" Target="http://es.wikipedia.org/wiki/Pa%C3%ADs" TargetMode="External"/><Relationship Id="rId12" Type="http://schemas.openxmlformats.org/officeDocument/2006/relationships/hyperlink" Target="http://es.wikipedia.org/wiki/FBI" TargetMode="External"/><Relationship Id="rId2" Type="http://schemas.openxmlformats.org/officeDocument/2006/relationships/hyperlink" Target="http://es.wikipedia.org/wiki/Correo_electr%C3%B3nico" TargetMode="External"/><Relationship Id="rId1" Type="http://schemas.openxmlformats.org/officeDocument/2006/relationships/slideLayout" Target="../slideLayouts/slideLayout2.xml"/><Relationship Id="rId6" Type="http://schemas.openxmlformats.org/officeDocument/2006/relationships/hyperlink" Target="http://es.wikipedia.org/wiki/Tel%C3%A9fono" TargetMode="External"/><Relationship Id="rId11" Type="http://schemas.openxmlformats.org/officeDocument/2006/relationships/hyperlink" Target="http://es.wikipedia.org/wiki/Magic_Lantern" TargetMode="External"/><Relationship Id="rId5" Type="http://schemas.openxmlformats.org/officeDocument/2006/relationships/hyperlink" Target="http://es.wikipedia.org/wiki/DNS" TargetMode="External"/><Relationship Id="rId10" Type="http://schemas.openxmlformats.org/officeDocument/2006/relationships/hyperlink" Target="http://es.wikipedia.org/wiki/Troyano_(inform%C3%A1tica)" TargetMode="External"/><Relationship Id="rId4" Type="http://schemas.openxmlformats.org/officeDocument/2006/relationships/hyperlink" Target="http://es.wikipedia.org/wiki/IP" TargetMode="External"/><Relationship Id="rId9" Type="http://schemas.openxmlformats.org/officeDocument/2006/relationships/hyperlink" Target="http://es.wikipedia.org/wiki/Virus_inform%C3%A1tic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es.wikipedia.org/wiki/Red_de_computadoras" TargetMode="External"/><Relationship Id="rId2" Type="http://schemas.openxmlformats.org/officeDocument/2006/relationships/hyperlink" Target="http://es.wikipedia.org/wiki/Seguridad_inform%C3%A1tica" TargetMode="External"/><Relationship Id="rId1" Type="http://schemas.openxmlformats.org/officeDocument/2006/relationships/slideLayout" Target="../slideLayouts/slideLayout2.xml"/><Relationship Id="rId5" Type="http://schemas.openxmlformats.org/officeDocument/2006/relationships/hyperlink" Target="http://es.wikipedia.org/wiki/IP" TargetMode="External"/><Relationship Id="rId4" Type="http://schemas.openxmlformats.org/officeDocument/2006/relationships/hyperlink" Target="http://es.wikipedia.org/wiki/Tecnolog%C3%ADa"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es.wikipedia.org/wiki/Host" TargetMode="External"/><Relationship Id="rId13" Type="http://schemas.openxmlformats.org/officeDocument/2006/relationships/hyperlink" Target="http://es.wikipedia.org/wiki/SYN" TargetMode="External"/><Relationship Id="rId3" Type="http://schemas.openxmlformats.org/officeDocument/2006/relationships/hyperlink" Target="http://es.wikipedia.org/wiki/Familia_de_protocolos_de_Internet" TargetMode="External"/><Relationship Id="rId7" Type="http://schemas.openxmlformats.org/officeDocument/2006/relationships/hyperlink" Target="http://es.wikipedia.org/wiki/Transmission_Control_Protocol" TargetMode="External"/><Relationship Id="rId12" Type="http://schemas.openxmlformats.org/officeDocument/2006/relationships/hyperlink" Target="http://es.wikipedia.org/wiki/Ataque_Smurf" TargetMode="External"/><Relationship Id="rId2" Type="http://schemas.openxmlformats.org/officeDocument/2006/relationships/hyperlink" Target="http://es.wikipedia.org/wiki/Direcci%C3%B3n_IP" TargetMode="External"/><Relationship Id="rId16" Type="http://schemas.openxmlformats.org/officeDocument/2006/relationships/hyperlink" Target="http://es.wikipedia.org/wiki/Router" TargetMode="External"/><Relationship Id="rId1" Type="http://schemas.openxmlformats.org/officeDocument/2006/relationships/slideLayout" Target="../slideLayouts/slideLayout2.xml"/><Relationship Id="rId6" Type="http://schemas.openxmlformats.org/officeDocument/2006/relationships/hyperlink" Target="http://es.wikipedia.org/wiki/User_Datagram_Protocol" TargetMode="External"/><Relationship Id="rId11" Type="http://schemas.openxmlformats.org/officeDocument/2006/relationships/hyperlink" Target="http://es.wikipedia.org/wiki/Flood" TargetMode="External"/><Relationship Id="rId5" Type="http://schemas.openxmlformats.org/officeDocument/2006/relationships/hyperlink" Target="http://es.wikipedia.org/wiki/Internet_Control_Message_Protocol" TargetMode="External"/><Relationship Id="rId15" Type="http://schemas.openxmlformats.org/officeDocument/2006/relationships/hyperlink" Target="http://es.wikipedia.org/wiki/ISN" TargetMode="External"/><Relationship Id="rId10" Type="http://schemas.openxmlformats.org/officeDocument/2006/relationships/hyperlink" Target="http://es.wikipedia.org/wiki/Broadcast" TargetMode="External"/><Relationship Id="rId4" Type="http://schemas.openxmlformats.org/officeDocument/2006/relationships/hyperlink" Target="http://es.wikipedia.org/wiki/Protocolo_de_red" TargetMode="External"/><Relationship Id="rId9" Type="http://schemas.openxmlformats.org/officeDocument/2006/relationships/hyperlink" Target="http://es.wikipedia.org/wiki/Ping" TargetMode="External"/><Relationship Id="rId14" Type="http://schemas.openxmlformats.org/officeDocument/2006/relationships/hyperlink" Target="http://es.wikipedia.org/wiki/AC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s.wikipedia.org/wiki/Protocolo_de_resoluci%C3%B3n_de_direcciones" TargetMode="External"/><Relationship Id="rId7" Type="http://schemas.openxmlformats.org/officeDocument/2006/relationships/hyperlink" Target="http://es.wikipedia.org/wiki/OSI" TargetMode="External"/><Relationship Id="rId2" Type="http://schemas.openxmlformats.org/officeDocument/2006/relationships/hyperlink" Target="http://es.wikipedia.org/wiki/ARP_Spoofing" TargetMode="External"/><Relationship Id="rId1" Type="http://schemas.openxmlformats.org/officeDocument/2006/relationships/slideLayout" Target="../slideLayouts/slideLayout2.xml"/><Relationship Id="rId6" Type="http://schemas.openxmlformats.org/officeDocument/2006/relationships/hyperlink" Target="http://es.wikipedia.org/wiki/Broadcast" TargetMode="External"/><Relationship Id="rId5" Type="http://schemas.openxmlformats.org/officeDocument/2006/relationships/hyperlink" Target="http://es.wikipedia.org/wiki/MAC" TargetMode="External"/><Relationship Id="rId4" Type="http://schemas.openxmlformats.org/officeDocument/2006/relationships/hyperlink" Target="http://es.wikipedia.org/wiki/Tram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s.wikipedia.org/wiki/Hoax" TargetMode="External"/><Relationship Id="rId3" Type="http://schemas.openxmlformats.org/officeDocument/2006/relationships/hyperlink" Target="http://es.wikipedia.org/wiki/DNS_Poisoning" TargetMode="External"/><Relationship Id="rId7" Type="http://schemas.openxmlformats.org/officeDocument/2006/relationships/hyperlink" Target="http://es.wikipedia.org/wiki/Plugin" TargetMode="External"/><Relationship Id="rId2" Type="http://schemas.openxmlformats.org/officeDocument/2006/relationships/hyperlink" Target="http://es.wikipedia.org/wiki/Domain_Name_System" TargetMode="External"/><Relationship Id="rId1" Type="http://schemas.openxmlformats.org/officeDocument/2006/relationships/slideLayout" Target="../slideLayouts/slideLayout2.xml"/><Relationship Id="rId6" Type="http://schemas.openxmlformats.org/officeDocument/2006/relationships/hyperlink" Target="http://es.wikipedia.org/wiki/Transport_Layer_Security" TargetMode="External"/><Relationship Id="rId5" Type="http://schemas.openxmlformats.org/officeDocument/2006/relationships/hyperlink" Target="http://es.wikipedia.org/wiki/Proxy" TargetMode="External"/><Relationship Id="rId10" Type="http://schemas.openxmlformats.org/officeDocument/2006/relationships/hyperlink" Target="http://es.wikipedia.org/wiki/SMTP" TargetMode="External"/><Relationship Id="rId4" Type="http://schemas.openxmlformats.org/officeDocument/2006/relationships/hyperlink" Target="http://es.wikipedia.org/wiki/Phising" TargetMode="External"/><Relationship Id="rId9" Type="http://schemas.openxmlformats.org/officeDocument/2006/relationships/hyperlink" Target="http://es.wikipedia.org/wiki/SPAM" TargetMode="Externa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OVIE%20MAKER%20ZONIA%20REYES.wmv"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GT" dirty="0" smtClean="0">
              <a:latin typeface="Arial Narrow" pitchFamily="34" charset="0"/>
            </a:endParaRPr>
          </a:p>
          <a:p>
            <a:r>
              <a:rPr lang="es-GT" dirty="0" smtClean="0">
                <a:latin typeface="Arial Narrow" pitchFamily="34" charset="0"/>
              </a:rPr>
              <a:t>En dicho mensaje indica la dirección de acceso, el número de trámite y el código de activación respectivo</a:t>
            </a:r>
            <a:endParaRPr lang="es-ES" dirty="0"/>
          </a:p>
        </p:txBody>
      </p:sp>
      <p:pic>
        <p:nvPicPr>
          <p:cNvPr id="5" name="Picture 8"/>
          <p:cNvPicPr>
            <a:picLocks noGrp="1" noChangeAspect="1" noChangeArrowheads="1"/>
          </p:cNvPicPr>
          <p:nvPr>
            <p:ph sz="half" idx="2"/>
          </p:nvPr>
        </p:nvPicPr>
        <p:blipFill>
          <a:blip r:embed="rId2" cstate="print"/>
          <a:srcRect/>
          <a:stretch>
            <a:fillRect/>
          </a:stretch>
        </p:blipFill>
        <p:spPr>
          <a:xfrm>
            <a:off x="5072066" y="1714488"/>
            <a:ext cx="3067544" cy="1724974"/>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9"/>
          <p:cNvPicPr>
            <a:picLocks noChangeAspect="1" noChangeArrowheads="1"/>
          </p:cNvPicPr>
          <p:nvPr/>
        </p:nvPicPr>
        <p:blipFill>
          <a:blip r:embed="rId3" cstate="print"/>
          <a:srcRect/>
          <a:stretch>
            <a:fillRect/>
          </a:stretch>
        </p:blipFill>
        <p:spPr>
          <a:xfrm>
            <a:off x="5143504" y="4143380"/>
            <a:ext cx="3059113" cy="21431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57422" y="1571612"/>
            <a:ext cx="5429288" cy="1569660"/>
          </a:xfrm>
          <a:prstGeom prst="rect">
            <a:avLst/>
          </a:prstGeom>
        </p:spPr>
        <p:txBody>
          <a:bodyPr wrap="square">
            <a:spAutoFit/>
          </a:bodyPr>
          <a:lstStyle/>
          <a:p>
            <a:r>
              <a:rPr lang="es-GT" sz="4800" b="1" dirty="0" smtClean="0">
                <a:solidFill>
                  <a:schemeClr val="bg1"/>
                </a:solidFill>
                <a:effectLst>
                  <a:outerShdw blurRad="38100" dist="38100" dir="2700000" algn="tl">
                    <a:srgbClr val="000000"/>
                  </a:outerShdw>
                </a:effectLst>
                <a:latin typeface="Arial Narrow" pitchFamily="34" charset="0"/>
              </a:rPr>
              <a:t>2.1. Términos utilizados en Internet</a:t>
            </a:r>
            <a:endParaRPr lang="es-ES" sz="4800" dirty="0">
              <a:solidFill>
                <a:schemeClr val="bg1"/>
              </a:solidFill>
            </a:endParaRPr>
          </a:p>
        </p:txBody>
      </p:sp>
      <p:sp>
        <p:nvSpPr>
          <p:cNvPr id="3" name="2 Cara sonriente">
            <a:hlinkClick r:id="rId2" action="ppaction://hlinksldjump"/>
          </p:cNvPr>
          <p:cNvSpPr/>
          <p:nvPr/>
        </p:nvSpPr>
        <p:spPr>
          <a:xfrm>
            <a:off x="7858148" y="5857892"/>
            <a:ext cx="785818" cy="571504"/>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SPIM</a:t>
            </a:r>
            <a:endParaRPr lang="es-ES" dirty="0">
              <a:solidFill>
                <a:schemeClr val="bg1"/>
              </a:solidFill>
            </a:endParaRPr>
          </a:p>
        </p:txBody>
      </p:sp>
      <p:sp>
        <p:nvSpPr>
          <p:cNvPr id="3" name="2 Rectángulo"/>
          <p:cNvSpPr/>
          <p:nvPr/>
        </p:nvSpPr>
        <p:spPr>
          <a:xfrm>
            <a:off x="571472" y="1643050"/>
            <a:ext cx="8072494" cy="3416320"/>
          </a:xfrm>
          <a:prstGeom prst="rect">
            <a:avLst/>
          </a:prstGeom>
        </p:spPr>
        <p:txBody>
          <a:bodyPr wrap="square">
            <a:spAutoFit/>
          </a:bodyPr>
          <a:lstStyle/>
          <a:p>
            <a:pPr>
              <a:lnSpc>
                <a:spcPct val="80000"/>
              </a:lnSpc>
              <a:buFontTx/>
              <a:buNone/>
            </a:pPr>
            <a:r>
              <a:rPr lang="es-ES" dirty="0">
                <a:solidFill>
                  <a:srgbClr val="003366"/>
                </a:solidFill>
                <a:latin typeface="Arial Narrow" pitchFamily="34" charset="0"/>
              </a:rPr>
              <a:t>El </a:t>
            </a:r>
            <a:r>
              <a:rPr lang="es-ES" b="1" dirty="0">
                <a:solidFill>
                  <a:srgbClr val="003366"/>
                </a:solidFill>
                <a:latin typeface="Arial Narrow" pitchFamily="34" charset="0"/>
              </a:rPr>
              <a:t>spim</a:t>
            </a:r>
            <a:r>
              <a:rPr lang="es-ES" dirty="0">
                <a:solidFill>
                  <a:srgbClr val="003366"/>
                </a:solidFill>
                <a:latin typeface="Arial Narrow" pitchFamily="34" charset="0"/>
              </a:rPr>
              <a:t> se avecina como la próxima lacra que fastidie el uso de las aplicaciones de mensajería instantánea como MSN Messenger, Yahoo Messenger, ICQ, AIM o Gaim. Consiste en reproducir el fenómeno del spam en estos programas mediante envío de mensajes publicitarios no deseados. Su nombre viene del prefijo del </a:t>
            </a:r>
            <a:r>
              <a:rPr lang="es-ES" b="1" dirty="0">
                <a:solidFill>
                  <a:srgbClr val="003366"/>
                </a:solidFill>
                <a:latin typeface="Arial Narrow" pitchFamily="34" charset="0"/>
              </a:rPr>
              <a:t>sp</a:t>
            </a:r>
            <a:r>
              <a:rPr lang="es-ES" dirty="0">
                <a:solidFill>
                  <a:srgbClr val="003366"/>
                </a:solidFill>
                <a:latin typeface="Arial Narrow" pitchFamily="34" charset="0"/>
              </a:rPr>
              <a:t>am, terminado con </a:t>
            </a:r>
            <a:r>
              <a:rPr lang="es-ES" b="1" dirty="0">
                <a:solidFill>
                  <a:srgbClr val="003366"/>
                </a:solidFill>
                <a:latin typeface="Arial Narrow" pitchFamily="34" charset="0"/>
              </a:rPr>
              <a:t>im</a:t>
            </a:r>
            <a:r>
              <a:rPr lang="es-ES" dirty="0">
                <a:solidFill>
                  <a:srgbClr val="003366"/>
                </a:solidFill>
                <a:latin typeface="Arial Narrow" pitchFamily="34" charset="0"/>
              </a:rPr>
              <a:t> por la mensajería instantánea. Según un estudio de </a:t>
            </a:r>
            <a:r>
              <a:rPr lang="es-ES" dirty="0">
                <a:latin typeface="Arial Narrow" pitchFamily="34" charset="0"/>
                <a:hlinkClick r:id="rId2"/>
              </a:rPr>
              <a:t>Radicati Group</a:t>
            </a:r>
            <a:r>
              <a:rPr lang="es-ES" dirty="0">
                <a:solidFill>
                  <a:srgbClr val="003366"/>
                </a:solidFill>
                <a:latin typeface="Arial Narrow" pitchFamily="34" charset="0"/>
              </a:rPr>
              <a:t>, el spim superará al spam en breve, concretamente con el envío de 1.200 millones de spim durante este año, llega a un crecimiento que supone el triple del año anterior.</a:t>
            </a:r>
            <a:br>
              <a:rPr lang="es-ES" dirty="0">
                <a:solidFill>
                  <a:srgbClr val="003366"/>
                </a:solidFill>
                <a:latin typeface="Arial Narrow" pitchFamily="34" charset="0"/>
              </a:rPr>
            </a:br>
            <a:endParaRPr lang="es-ES"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La mayoría de los mensajes spim son publicidad de sitios pornográficos del tipo </a:t>
            </a:r>
            <a:r>
              <a:rPr lang="es-ES" i="1" dirty="0">
                <a:solidFill>
                  <a:srgbClr val="003366"/>
                </a:solidFill>
                <a:latin typeface="Arial Narrow" pitchFamily="34" charset="0"/>
              </a:rPr>
              <a:t>"Hello, check out my Web cam at www. xxx. com."</a:t>
            </a:r>
            <a:r>
              <a:rPr lang="es-ES" dirty="0">
                <a:solidFill>
                  <a:srgbClr val="003366"/>
                </a:solidFill>
                <a:latin typeface="Arial Narrow" pitchFamily="34" charset="0"/>
              </a:rPr>
              <a:t>. Además, por el funcionamiento de estos programas, los mensajes se abren automáticamente, no como en el spam que llega al correo electrónico, por lo que es imposible cerrarlos sin no verlos. Como en el spam se han desarrollado robots que buscan nombre de usuario de Messenger y demás en las páginas web para incorporarlos a sus bases de datos de objetivos (aunque hay directorios de usuarios de los que pueden extraerlos fácilmente</a:t>
            </a:r>
            <a:r>
              <a:rPr lang="es-ES" dirty="0">
                <a:solidFill>
                  <a:srgbClr val="008080"/>
                </a:solidFill>
                <a:latin typeface="Arial Narrow" pitchFamily="34" charset="0"/>
              </a:rPr>
              <a:t> </a:t>
            </a:r>
            <a:r>
              <a:rPr lang="es-ES" dirty="0">
                <a:latin typeface="Arial Narrow" pitchFamily="34" charset="0"/>
              </a:rPr>
              <a:t>como el de MSN). </a:t>
            </a:r>
            <a:endParaRPr lang="es-GT"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24" y="642918"/>
            <a:ext cx="7500990" cy="5189113"/>
          </a:xfrm>
          <a:prstGeom prst="rect">
            <a:avLst/>
          </a:prstGeom>
        </p:spPr>
        <p:txBody>
          <a:bodyPr wrap="square">
            <a:spAutoFit/>
          </a:bodyPr>
          <a:lstStyle/>
          <a:p>
            <a:pPr>
              <a:lnSpc>
                <a:spcPct val="80000"/>
              </a:lnSpc>
              <a:buFontTx/>
              <a:buNone/>
            </a:pPr>
            <a:r>
              <a:rPr lang="es-ES" dirty="0">
                <a:solidFill>
                  <a:srgbClr val="003366"/>
                </a:solidFill>
                <a:latin typeface="Arial Narrow" pitchFamily="34" charset="0"/>
              </a:rPr>
              <a:t>Lo peor de todo es que estos mensajes no proceden muchas veces de usuarios a los que hayamos admitido en la lista de contactos. Para ello hay varios caminos, como por ejemplo usar el nombre de la página a promocionar en el nombre del contacto, ponerse un nombre confiable (tipo "Juan" o "María") para luego mandar mensajes spim hasta que sea borrado de la lista de contactos o utilizar </a:t>
            </a:r>
            <a:r>
              <a:rPr lang="es-ES" dirty="0">
                <a:solidFill>
                  <a:srgbClr val="003366"/>
                </a:solidFill>
                <a:latin typeface="Arial Narrow" pitchFamily="34" charset="0"/>
                <a:hlinkClick r:id="rId2"/>
              </a:rPr>
              <a:t>el net </a:t>
            </a:r>
            <a:r>
              <a:rPr lang="es-ES" dirty="0" err="1">
                <a:solidFill>
                  <a:srgbClr val="003366"/>
                </a:solidFill>
                <a:latin typeface="Arial Narrow" pitchFamily="34" charset="0"/>
                <a:hlinkClick r:id="rId2"/>
              </a:rPr>
              <a:t>send</a:t>
            </a:r>
            <a:r>
              <a:rPr lang="es-ES" dirty="0">
                <a:solidFill>
                  <a:srgbClr val="003366"/>
                </a:solidFill>
                <a:latin typeface="Arial Narrow" pitchFamily="34" charset="0"/>
                <a:hlinkClick r:id="rId2"/>
              </a:rPr>
              <a:t> o servicio de mensajes Windows</a:t>
            </a:r>
            <a:r>
              <a:rPr lang="es-ES" dirty="0">
                <a:solidFill>
                  <a:srgbClr val="003366"/>
                </a:solidFill>
                <a:latin typeface="Arial Narrow" pitchFamily="34" charset="0"/>
              </a:rPr>
              <a:t>, que no es un programa de mensajería instantánea pero permite abrir ventanas con mensajes en nuestros equipos (en el enlace viene método para deshabilitarlo) y hacernos llegar sus mensajes spim.</a:t>
            </a:r>
          </a:p>
          <a:p>
            <a:pPr>
              <a:lnSpc>
                <a:spcPct val="80000"/>
              </a:lnSpc>
              <a:buFontTx/>
              <a:buNone/>
            </a:pPr>
            <a:endParaRPr lang="es-GT"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Al viejo y conocido spam le ha salido un hermano menor que en los dos últimos años ha crecido rápidamente. Se trata del spim (acrónimo en inglés de Spam over Instant Messaging), una forma de correo basura que llega a través de los populares programas de mensajería instantánea, también conocidos como chats (MSN de Microsoft, Yahoo! Messenger o AOL Messenger, entre otros).</a:t>
            </a:r>
          </a:p>
          <a:p>
            <a:pPr>
              <a:lnSpc>
                <a:spcPct val="80000"/>
              </a:lnSpc>
              <a:buFontTx/>
              <a:buNone/>
            </a:pPr>
            <a:endParaRPr lang="es-ES"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Un informe del sitio español Consumer.es reveló que, para filtrar el spim, como ocurre con el spam, se utilizan programas robot que rastrean listas de direcciones o agendas de los usuarios de mensajería instantánea. Una vez localizadas las direcciones donde enviar la propaganda, la técnica consiste en hacerse pasar por una persona real, e inducir al incauto usuario a visitar páginas de publicidad a través del envío de un mensaje que contiene un enlace. Este mensaje suele ser del tipo: “Hola, soy fulano de tal, ¿te acuerdas de mí? ¡Agrégame a tu lista de contactos y hablamos!”. Si el usuario acepta, habrá sido víctima del spim. </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1859340"/>
            <a:ext cx="7072362" cy="2031325"/>
          </a:xfrm>
          <a:prstGeom prst="rect">
            <a:avLst/>
          </a:prstGeom>
        </p:spPr>
        <p:txBody>
          <a:bodyPr wrap="square">
            <a:spAutoFit/>
          </a:bodyPr>
          <a:lstStyle/>
          <a:p>
            <a:r>
              <a:rPr lang="es-ES" dirty="0">
                <a:solidFill>
                  <a:srgbClr val="003366"/>
                </a:solidFill>
                <a:latin typeface="Arial Narrow" pitchFamily="34" charset="0"/>
              </a:rPr>
              <a:t>Claro que el spim, según los expertos, aún no alcanza las proporciones bíblicas de su hermano mayor, pero es mucho más molesto e intrusivo porque los mensajes basura surgen automáticamente en forma de ventanas emergentes (pop up) mientras el usuario está conectado. Esto provoca que sea más difícil de ignorar y convierte a esta técnica en algo muy atractivo para los </a:t>
            </a:r>
            <a:r>
              <a:rPr lang="es-ES" dirty="0" err="1">
                <a:solidFill>
                  <a:srgbClr val="003366"/>
                </a:solidFill>
                <a:latin typeface="Arial Narrow" pitchFamily="34" charset="0"/>
              </a:rPr>
              <a:t>spammers</a:t>
            </a:r>
            <a:r>
              <a:rPr lang="es-ES" dirty="0">
                <a:solidFill>
                  <a:srgbClr val="003366"/>
                </a:solidFill>
                <a:latin typeface="Arial Narrow" pitchFamily="34" charset="0"/>
              </a:rPr>
              <a:t> (generadores de correo basura), últimamente acorralados por los programas </a:t>
            </a:r>
            <a:r>
              <a:rPr lang="es-ES" dirty="0" err="1">
                <a:solidFill>
                  <a:srgbClr val="003366"/>
                </a:solidFill>
                <a:latin typeface="Arial Narrow" pitchFamily="34" charset="0"/>
              </a:rPr>
              <a:t>antispam</a:t>
            </a:r>
            <a:r>
              <a:rPr lang="es-ES" dirty="0">
                <a:solidFill>
                  <a:srgbClr val="003366"/>
                </a:solidFill>
                <a:latin typeface="Arial Narrow" pitchFamily="34" charset="0"/>
              </a:rPr>
              <a:t>. </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642918"/>
            <a:ext cx="5000660" cy="1107996"/>
          </a:xfrm>
          <a:prstGeom prst="rect">
            <a:avLst/>
          </a:prstGeom>
        </p:spPr>
        <p:txBody>
          <a:bodyPr wrap="square">
            <a:spAutoFit/>
          </a:bodyPr>
          <a:lstStyle/>
          <a:p>
            <a:pPr algn="ctr"/>
            <a:r>
              <a:rPr lang="es-GT" sz="4800" b="1" dirty="0" smtClean="0">
                <a:solidFill>
                  <a:schemeClr val="bg1"/>
                </a:solidFill>
                <a:effectLst>
                  <a:outerShdw blurRad="38100" dist="38100" dir="2700000" algn="tl">
                    <a:srgbClr val="000000"/>
                  </a:outerShdw>
                </a:effectLst>
                <a:latin typeface="Arial Narrow" pitchFamily="34" charset="0"/>
              </a:rPr>
              <a:t>RANSOMWARE</a:t>
            </a:r>
          </a:p>
          <a:p>
            <a:endParaRPr lang="es-ES" dirty="0"/>
          </a:p>
        </p:txBody>
      </p:sp>
      <p:sp>
        <p:nvSpPr>
          <p:cNvPr id="3" name="2 Rectángulo"/>
          <p:cNvSpPr/>
          <p:nvPr/>
        </p:nvSpPr>
        <p:spPr>
          <a:xfrm>
            <a:off x="785786" y="2071678"/>
            <a:ext cx="7358114" cy="3194721"/>
          </a:xfrm>
          <a:prstGeom prst="rect">
            <a:avLst/>
          </a:prstGeom>
        </p:spPr>
        <p:txBody>
          <a:bodyPr wrap="square">
            <a:spAutoFit/>
          </a:bodyPr>
          <a:lstStyle/>
          <a:p>
            <a:pPr>
              <a:lnSpc>
                <a:spcPct val="80000"/>
              </a:lnSpc>
              <a:buFontTx/>
              <a:buNone/>
            </a:pPr>
            <a:r>
              <a:rPr lang="es-ES" dirty="0">
                <a:solidFill>
                  <a:srgbClr val="003366"/>
                </a:solidFill>
                <a:latin typeface="Arial Narrow" pitchFamily="34" charset="0"/>
              </a:rPr>
              <a:t>El Ransomware es </a:t>
            </a:r>
            <a:r>
              <a:rPr lang="es-ES" dirty="0">
                <a:latin typeface="Arial Narrow" pitchFamily="34" charset="0"/>
              </a:rPr>
              <a:t>un </a:t>
            </a:r>
            <a:r>
              <a:rPr lang="es-ES" dirty="0">
                <a:latin typeface="Arial Narrow" pitchFamily="34" charset="0"/>
                <a:hlinkClick r:id="rId2" tooltip="Malware"/>
              </a:rPr>
              <a:t>malware</a:t>
            </a:r>
            <a:r>
              <a:rPr lang="es-ES" dirty="0">
                <a:latin typeface="Arial Narrow" pitchFamily="34" charset="0"/>
              </a:rPr>
              <a:t> generalmente distribuido mediante </a:t>
            </a:r>
            <a:r>
              <a:rPr lang="es-ES" dirty="0">
                <a:latin typeface="Arial Narrow" pitchFamily="34" charset="0"/>
                <a:hlinkClick r:id="rId3" tooltip="SPAM"/>
              </a:rPr>
              <a:t>SPAM</a:t>
            </a:r>
            <a:r>
              <a:rPr lang="es-ES" dirty="0">
                <a:latin typeface="Arial Narrow" pitchFamily="34" charset="0"/>
              </a:rPr>
              <a:t> y </a:t>
            </a:r>
            <a:r>
              <a:rPr lang="es-ES" dirty="0">
                <a:solidFill>
                  <a:srgbClr val="003366"/>
                </a:solidFill>
                <a:latin typeface="Arial Narrow" pitchFamily="34" charset="0"/>
              </a:rPr>
              <a:t>que mediante distintas técnicas imposibilita al dueño de un documento acceder al mismo. El modo más comúnmente utilizado es cifrar con clave dicho documento y dejar instrucciones al usuario para obtenerla, posterior al pago de "rescate".</a:t>
            </a:r>
          </a:p>
          <a:p>
            <a:pPr>
              <a:lnSpc>
                <a:spcPct val="80000"/>
              </a:lnSpc>
              <a:buFontTx/>
              <a:buNone/>
            </a:pPr>
            <a:endParaRPr lang="es-ES"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Así, el término sajón Ransom se define como la exigencia de pago por la restitución de la libertad de alguien o de un objeto, lo que en castellano se traduciría como </a:t>
            </a:r>
            <a:r>
              <a:rPr lang="es-ES" dirty="0">
                <a:solidFill>
                  <a:srgbClr val="003366"/>
                </a:solidFill>
                <a:latin typeface="Arial Narrow" pitchFamily="34" charset="0"/>
                <a:hlinkClick r:id="rId4" tooltip="Secuestro"/>
              </a:rPr>
              <a:t>secuestro</a:t>
            </a:r>
            <a:r>
              <a:rPr lang="es-ES" dirty="0">
                <a:solidFill>
                  <a:srgbClr val="003366"/>
                </a:solidFill>
                <a:latin typeface="Arial Narrow" pitchFamily="34" charset="0"/>
              </a:rPr>
              <a:t>.</a:t>
            </a:r>
          </a:p>
          <a:p>
            <a:pPr>
              <a:lnSpc>
                <a:spcPct val="80000"/>
              </a:lnSpc>
              <a:buFontTx/>
              <a:buNone/>
            </a:pPr>
            <a:endParaRPr lang="es-ES"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Si a esto agregamos la palabra software obtenemos RansomWare, definido como el secuestro de archivos a cambio de un rescate.</a:t>
            </a:r>
          </a:p>
          <a:p>
            <a:pPr>
              <a:lnSpc>
                <a:spcPct val="80000"/>
              </a:lnSpc>
              <a:buFontTx/>
              <a:buNone/>
            </a:pPr>
            <a:endParaRPr lang="es-ES" dirty="0">
              <a:solidFill>
                <a:srgbClr val="003366"/>
              </a:solidFill>
              <a:latin typeface="Arial Narrow" pitchFamily="34" charset="0"/>
            </a:endParaRPr>
          </a:p>
          <a:p>
            <a:pPr>
              <a:lnSpc>
                <a:spcPct val="80000"/>
              </a:lnSpc>
              <a:buFontTx/>
              <a:buNone/>
            </a:pPr>
            <a:r>
              <a:rPr lang="es-ES" dirty="0">
                <a:solidFill>
                  <a:srgbClr val="003366"/>
                </a:solidFill>
                <a:latin typeface="Arial Narrow" pitchFamily="34" charset="0"/>
              </a:rPr>
              <a:t>	Así, Ransomware no es más que una nueva variedad de </a:t>
            </a:r>
            <a:r>
              <a:rPr lang="es-ES" dirty="0">
                <a:solidFill>
                  <a:srgbClr val="003366"/>
                </a:solidFill>
                <a:latin typeface="Arial Narrow" pitchFamily="34" charset="0"/>
                <a:hlinkClick r:id="rId5" tooltip="Virus informático"/>
              </a:rPr>
              <a:t>Virus</a:t>
            </a:r>
            <a:r>
              <a:rPr lang="es-ES" dirty="0">
                <a:solidFill>
                  <a:srgbClr val="003366"/>
                </a:solidFill>
                <a:latin typeface="Arial Narrow" pitchFamily="34" charset="0"/>
              </a:rPr>
              <a:t> que cifra los archivos del usuarios y pide un rescate, generalmente. </a:t>
            </a:r>
            <a:endParaRPr lang="es-GT" dirty="0">
              <a:solidFill>
                <a:srgbClr val="003366"/>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428604"/>
            <a:ext cx="678661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Arial Narrow" pitchFamily="34" charset="0"/>
              </a:rPr>
              <a:t>Modalidad de Trabajo</a:t>
            </a:r>
            <a:endParaRPr lang="es-ES" sz="4800" b="1" dirty="0">
              <a:solidFill>
                <a:schemeClr val="bg1"/>
              </a:solidFill>
            </a:endParaRPr>
          </a:p>
        </p:txBody>
      </p:sp>
      <p:sp>
        <p:nvSpPr>
          <p:cNvPr id="3" name="2 Rectángulo"/>
          <p:cNvSpPr/>
          <p:nvPr/>
        </p:nvSpPr>
        <p:spPr>
          <a:xfrm>
            <a:off x="357158" y="1500174"/>
            <a:ext cx="8572560" cy="4745915"/>
          </a:xfrm>
          <a:prstGeom prst="rect">
            <a:avLst/>
          </a:prstGeom>
        </p:spPr>
        <p:txBody>
          <a:bodyPr wrap="square">
            <a:spAutoFit/>
          </a:bodyPr>
          <a:lstStyle/>
          <a:p>
            <a:pPr>
              <a:lnSpc>
                <a:spcPct val="80000"/>
              </a:lnSpc>
              <a:buFontTx/>
              <a:buNone/>
            </a:pPr>
            <a:r>
              <a:rPr lang="es-ES" dirty="0" smtClean="0">
                <a:solidFill>
                  <a:srgbClr val="003366"/>
                </a:solidFill>
                <a:latin typeface="Arial Narrow" pitchFamily="34" charset="0"/>
              </a:rPr>
              <a:t>La modalidad de trabajo es la siguiente: el código malicioso infecta la computadora del usuario por los medios normalmente utilizados por cualquier malware y procede a cifrar los documentos que encuentre (generalmente de </a:t>
            </a:r>
            <a:r>
              <a:rPr lang="es-ES" dirty="0" smtClean="0">
                <a:solidFill>
                  <a:srgbClr val="003366"/>
                </a:solidFill>
                <a:latin typeface="Arial Narrow" pitchFamily="34" charset="0"/>
                <a:hlinkClick r:id="rId2" tooltip="Ofimática"/>
              </a:rPr>
              <a:t>ofimática</a:t>
            </a:r>
            <a:r>
              <a:rPr lang="es-ES" dirty="0" smtClean="0">
                <a:solidFill>
                  <a:srgbClr val="003366"/>
                </a:solidFill>
                <a:latin typeface="Arial Narrow" pitchFamily="34" charset="0"/>
              </a:rPr>
              <a:t>), eliminando la información original y dejando un archivo de texto con las instrucciones para recuperarlos.</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En los casos mencionados el rescate ha sido el depósito de dinero en una cuenta determinada por el creador del código malicioso. Luego que el dinero es depositado, se le entrega al usuario la clave para descifrar los archivos.</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Hasta ahora, y por ser los primeros especímenes "menos desarrollados", los métodos de cifrado han sido sencillos y fácilmente reversibles, lo que permite a los especialistas conocer la clave y evitar que los usuarios pierdan dinero.</a:t>
            </a:r>
          </a:p>
          <a:p>
            <a:pPr>
              <a:lnSpc>
                <a:spcPct val="80000"/>
              </a:lnSpc>
              <a:buFontTx/>
              <a:buNone/>
            </a:pPr>
            <a:r>
              <a:rPr lang="es-ES" dirty="0" smtClean="0">
                <a:solidFill>
                  <a:srgbClr val="003366"/>
                </a:solidFill>
                <a:latin typeface="Arial Narrow" pitchFamily="34" charset="0"/>
              </a:rPr>
              <a:t>	Además, el modo de utilización de cuentas bancarias aún no se ha perfeccionado, lo que permite rastrearlas en forma relativamente sencilla.</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Esta nueva modalidad de virus ha visto la luz en mayo de 2005 con </a:t>
            </a:r>
            <a:r>
              <a:rPr lang="es-ES" dirty="0" err="1" smtClean="0">
                <a:solidFill>
                  <a:srgbClr val="003366"/>
                </a:solidFill>
                <a:latin typeface="Arial Narrow" pitchFamily="34" charset="0"/>
                <a:hlinkClick r:id="rId3" tooltip="http://www.enciclopediavirus.com/noticias/verNoticia.php?id=538"/>
              </a:rPr>
              <a:t>GpCoder</a:t>
            </a:r>
            <a:r>
              <a:rPr lang="es-ES" dirty="0" smtClean="0">
                <a:solidFill>
                  <a:srgbClr val="003366"/>
                </a:solidFill>
                <a:latin typeface="Arial Narrow" pitchFamily="34" charset="0"/>
              </a:rPr>
              <a:t>, y regresado con el recientemente descubierto </a:t>
            </a:r>
            <a:r>
              <a:rPr lang="es-ES" dirty="0" err="1" smtClean="0">
                <a:solidFill>
                  <a:srgbClr val="003366"/>
                </a:solidFill>
                <a:latin typeface="Arial Narrow" pitchFamily="34" charset="0"/>
                <a:hlinkClick r:id="rId4" tooltip="http://www.enciclopediavirus.com/virus/vervirus.php?id=2944"/>
              </a:rPr>
              <a:t>CryZip</a:t>
            </a:r>
            <a:r>
              <a:rPr lang="es-ES" dirty="0" smtClean="0">
                <a:solidFill>
                  <a:srgbClr val="003366"/>
                </a:solidFill>
                <a:latin typeface="Arial Narrow" pitchFamily="34" charset="0"/>
              </a:rPr>
              <a:t>.</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Es fácil imaginarse que cuando estos métodos se perfeccionen ocurrirá lo inevitable: las técnicas de cifrado utilizadas se aproximarán al modelo de Young-</a:t>
            </a:r>
            <a:r>
              <a:rPr lang="es-ES" dirty="0" err="1" smtClean="0">
                <a:solidFill>
                  <a:srgbClr val="003366"/>
                </a:solidFill>
                <a:latin typeface="Arial Narrow" pitchFamily="34" charset="0"/>
              </a:rPr>
              <a:t>Yung</a:t>
            </a:r>
            <a:r>
              <a:rPr lang="es-ES" dirty="0" smtClean="0">
                <a:solidFill>
                  <a:srgbClr val="003366"/>
                </a:solidFill>
                <a:latin typeface="Arial Narrow" pitchFamily="34" charset="0"/>
              </a:rPr>
              <a:t>, utilizando </a:t>
            </a:r>
            <a:r>
              <a:rPr lang="es-ES" dirty="0" smtClean="0">
                <a:solidFill>
                  <a:srgbClr val="003366"/>
                </a:solidFill>
                <a:latin typeface="Arial Narrow" pitchFamily="34" charset="0"/>
                <a:hlinkClick r:id="rId5" tooltip="Criptografía simétrica"/>
              </a:rPr>
              <a:t>Criptografía simétrica</a:t>
            </a:r>
            <a:r>
              <a:rPr lang="es-ES" dirty="0" smtClean="0">
                <a:solidFill>
                  <a:srgbClr val="003366"/>
                </a:solidFill>
                <a:latin typeface="Arial Narrow" pitchFamily="34" charset="0"/>
              </a:rPr>
              <a:t> fuerte, o incluso criptografía asimétrica, lo que imposibilitará el descifrado de los archivos.</a:t>
            </a:r>
            <a:endParaRPr lang="es-ES" dirty="0">
              <a:solidFill>
                <a:srgbClr val="003366"/>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SPAM</a:t>
            </a:r>
            <a:endParaRPr lang="es-ES" b="1" dirty="0">
              <a:solidFill>
                <a:schemeClr val="bg1"/>
              </a:solidFill>
            </a:endParaRPr>
          </a:p>
        </p:txBody>
      </p:sp>
      <p:sp>
        <p:nvSpPr>
          <p:cNvPr id="3" name="2 Marcador de contenido"/>
          <p:cNvSpPr>
            <a:spLocks noGrp="1"/>
          </p:cNvSpPr>
          <p:nvPr>
            <p:ph idx="1"/>
          </p:nvPr>
        </p:nvSpPr>
        <p:spPr>
          <a:xfrm>
            <a:off x="428596" y="1285860"/>
            <a:ext cx="8258204" cy="4840303"/>
          </a:xfrm>
        </p:spPr>
        <p:txBody>
          <a:bodyPr>
            <a:normAutofit fontScale="55000" lnSpcReduction="20000"/>
          </a:bodyPr>
          <a:lstStyle/>
          <a:p>
            <a:pPr>
              <a:lnSpc>
                <a:spcPct val="80000"/>
              </a:lnSpc>
              <a:buFontTx/>
              <a:buNone/>
            </a:pPr>
            <a:r>
              <a:rPr lang="es-ES" dirty="0" smtClean="0">
                <a:solidFill>
                  <a:srgbClr val="003366"/>
                </a:solidFill>
                <a:latin typeface="Arial Narrow" pitchFamily="34" charset="0"/>
              </a:rPr>
              <a:t>Se llama </a:t>
            </a:r>
            <a:r>
              <a:rPr lang="es-ES" b="1" dirty="0" smtClean="0">
                <a:solidFill>
                  <a:srgbClr val="003366"/>
                </a:solidFill>
                <a:latin typeface="Arial Narrow" pitchFamily="34" charset="0"/>
              </a:rPr>
              <a:t>spam</a:t>
            </a:r>
            <a:r>
              <a:rPr lang="es-ES" dirty="0" smtClean="0">
                <a:solidFill>
                  <a:srgbClr val="003366"/>
                </a:solidFill>
                <a:latin typeface="Arial Narrow" pitchFamily="34" charset="0"/>
              </a:rPr>
              <a:t>, </a:t>
            </a:r>
            <a:r>
              <a:rPr lang="es-ES" b="1" dirty="0" smtClean="0">
                <a:solidFill>
                  <a:srgbClr val="003366"/>
                </a:solidFill>
                <a:latin typeface="Arial Narrow" pitchFamily="34" charset="0"/>
              </a:rPr>
              <a:t>correo basura</a:t>
            </a:r>
            <a:r>
              <a:rPr lang="es-ES" dirty="0" smtClean="0">
                <a:solidFill>
                  <a:srgbClr val="003366"/>
                </a:solidFill>
                <a:latin typeface="Arial Narrow" pitchFamily="34" charset="0"/>
              </a:rPr>
              <a:t> o </a:t>
            </a:r>
            <a:r>
              <a:rPr lang="es-ES" b="1" dirty="0" err="1" smtClean="0">
                <a:solidFill>
                  <a:srgbClr val="003366"/>
                </a:solidFill>
                <a:latin typeface="Arial Narrow" pitchFamily="34" charset="0"/>
              </a:rPr>
              <a:t>sms</a:t>
            </a:r>
            <a:r>
              <a:rPr lang="es-ES" b="1" dirty="0" smtClean="0">
                <a:solidFill>
                  <a:srgbClr val="003366"/>
                </a:solidFill>
                <a:latin typeface="Arial Narrow" pitchFamily="34" charset="0"/>
              </a:rPr>
              <a:t> basura</a:t>
            </a:r>
            <a:r>
              <a:rPr lang="es-ES" dirty="0" smtClean="0">
                <a:solidFill>
                  <a:srgbClr val="003366"/>
                </a:solidFill>
                <a:latin typeface="Arial Narrow" pitchFamily="34" charset="0"/>
              </a:rPr>
              <a:t> a los mensajes no solicitados, habitualmente de tipo </a:t>
            </a:r>
            <a:r>
              <a:rPr lang="es-ES" dirty="0" smtClean="0">
                <a:solidFill>
                  <a:srgbClr val="003366"/>
                </a:solidFill>
                <a:latin typeface="Arial Narrow" pitchFamily="34" charset="0"/>
                <a:hlinkClick r:id="rId2" tooltip="Publicidad"/>
              </a:rPr>
              <a:t>publicitario</a:t>
            </a:r>
            <a:r>
              <a:rPr lang="es-ES" dirty="0" smtClean="0">
                <a:solidFill>
                  <a:srgbClr val="003366"/>
                </a:solidFill>
                <a:latin typeface="Arial Narrow" pitchFamily="34" charset="0"/>
              </a:rPr>
              <a:t>, enviados en cantidades masivas que perjudican de una u otra manera al receptor. Aunque se puede hacer por distintas vías, la más utilizada entre el público en general es la basada en el </a:t>
            </a:r>
            <a:r>
              <a:rPr lang="es-ES" dirty="0" smtClean="0">
                <a:solidFill>
                  <a:srgbClr val="003366"/>
                </a:solidFill>
                <a:latin typeface="Arial Narrow" pitchFamily="34" charset="0"/>
                <a:hlinkClick r:id="rId3" tooltip="Correo electrónico"/>
              </a:rPr>
              <a:t>correo electrónico</a:t>
            </a:r>
            <a:r>
              <a:rPr lang="es-ES" dirty="0" smtClean="0">
                <a:solidFill>
                  <a:srgbClr val="003366"/>
                </a:solidFill>
                <a:latin typeface="Arial Narrow" pitchFamily="34" charset="0"/>
              </a:rPr>
              <a:t>. Otras tecnologías de </a:t>
            </a:r>
            <a:r>
              <a:rPr lang="es-ES" dirty="0" smtClean="0">
                <a:solidFill>
                  <a:srgbClr val="003366"/>
                </a:solidFill>
                <a:latin typeface="Arial Narrow" pitchFamily="34" charset="0"/>
                <a:hlinkClick r:id="rId4" tooltip="Internet"/>
              </a:rPr>
              <a:t>internet</a:t>
            </a:r>
            <a:r>
              <a:rPr lang="es-ES" dirty="0" smtClean="0">
                <a:solidFill>
                  <a:srgbClr val="003366"/>
                </a:solidFill>
                <a:latin typeface="Arial Narrow" pitchFamily="34" charset="0"/>
              </a:rPr>
              <a:t> que han sido objeto de correo basura incluyen </a:t>
            </a:r>
            <a:r>
              <a:rPr lang="es-ES" dirty="0" smtClean="0">
                <a:solidFill>
                  <a:srgbClr val="003366"/>
                </a:solidFill>
                <a:latin typeface="Arial Narrow" pitchFamily="34" charset="0"/>
                <a:hlinkClick r:id="rId5" tooltip="Grupos de noticias"/>
              </a:rPr>
              <a:t>grupos de noticias</a:t>
            </a:r>
            <a:r>
              <a:rPr lang="es-ES" dirty="0" smtClean="0">
                <a:solidFill>
                  <a:srgbClr val="003366"/>
                </a:solidFill>
                <a:latin typeface="Arial Narrow" pitchFamily="34" charset="0"/>
              </a:rPr>
              <a:t> </a:t>
            </a:r>
            <a:r>
              <a:rPr lang="es-ES" dirty="0" err="1" smtClean="0">
                <a:solidFill>
                  <a:srgbClr val="003366"/>
                </a:solidFill>
                <a:latin typeface="Arial Narrow" pitchFamily="34" charset="0"/>
                <a:hlinkClick r:id="rId6" tooltip="Usenet"/>
              </a:rPr>
              <a:t>usenet</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7" tooltip="Motor de búsqueda"/>
              </a:rPr>
              <a:t>motores de búsqueda</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8" tooltip="Wiki"/>
              </a:rPr>
              <a:t>wikis</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9" tooltip="Foros"/>
              </a:rPr>
              <a:t>foros</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10" tooltip="Blog"/>
              </a:rPr>
              <a:t>blogs</a:t>
            </a:r>
            <a:r>
              <a:rPr lang="es-ES" dirty="0" smtClean="0">
                <a:solidFill>
                  <a:srgbClr val="003366"/>
                </a:solidFill>
                <a:latin typeface="Arial Narrow" pitchFamily="34" charset="0"/>
              </a:rPr>
              <a:t>, también a través de </a:t>
            </a:r>
            <a:r>
              <a:rPr lang="es-ES" dirty="0" err="1" smtClean="0">
                <a:solidFill>
                  <a:srgbClr val="003366"/>
                </a:solidFill>
                <a:latin typeface="Arial Narrow" pitchFamily="34" charset="0"/>
              </a:rPr>
              <a:t>popups</a:t>
            </a:r>
            <a:r>
              <a:rPr lang="es-ES" dirty="0" smtClean="0">
                <a:solidFill>
                  <a:srgbClr val="003366"/>
                </a:solidFill>
                <a:latin typeface="Arial Narrow" pitchFamily="34" charset="0"/>
              </a:rPr>
              <a:t> y todo tipo de </a:t>
            </a:r>
            <a:r>
              <a:rPr lang="es-ES" dirty="0" err="1" smtClean="0">
                <a:solidFill>
                  <a:srgbClr val="003366"/>
                </a:solidFill>
                <a:latin typeface="Arial Narrow" pitchFamily="34" charset="0"/>
              </a:rPr>
              <a:t>imagenes</a:t>
            </a:r>
            <a:r>
              <a:rPr lang="es-ES" dirty="0" smtClean="0">
                <a:solidFill>
                  <a:srgbClr val="003366"/>
                </a:solidFill>
                <a:latin typeface="Arial Narrow" pitchFamily="34" charset="0"/>
              </a:rPr>
              <a:t> y textos en la web. El correo basura también puede tener como objetivo los </a:t>
            </a:r>
            <a:r>
              <a:rPr lang="es-ES" dirty="0" smtClean="0">
                <a:solidFill>
                  <a:srgbClr val="003366"/>
                </a:solidFill>
                <a:latin typeface="Arial Narrow" pitchFamily="34" charset="0"/>
                <a:hlinkClick r:id="rId11" tooltip="Teléfono móvil"/>
              </a:rPr>
              <a:t>teléfonos móviles</a:t>
            </a:r>
            <a:r>
              <a:rPr lang="es-ES" dirty="0" smtClean="0">
                <a:solidFill>
                  <a:srgbClr val="003366"/>
                </a:solidFill>
                <a:latin typeface="Arial Narrow" pitchFamily="34" charset="0"/>
              </a:rPr>
              <a:t> (a través de </a:t>
            </a:r>
            <a:r>
              <a:rPr lang="es-ES" dirty="0" smtClean="0">
                <a:solidFill>
                  <a:srgbClr val="003366"/>
                </a:solidFill>
                <a:latin typeface="Arial Narrow" pitchFamily="34" charset="0"/>
                <a:hlinkClick r:id="rId12" tooltip="Servicio de mensajes cortos"/>
              </a:rPr>
              <a:t>mensajes de texto</a:t>
            </a:r>
            <a:r>
              <a:rPr lang="es-ES" dirty="0" smtClean="0">
                <a:solidFill>
                  <a:srgbClr val="003366"/>
                </a:solidFill>
                <a:latin typeface="Arial Narrow" pitchFamily="34" charset="0"/>
              </a:rPr>
              <a:t>) y los sistemas de </a:t>
            </a:r>
            <a:r>
              <a:rPr lang="es-ES" dirty="0" smtClean="0">
                <a:solidFill>
                  <a:srgbClr val="003366"/>
                </a:solidFill>
                <a:latin typeface="Arial Narrow" pitchFamily="34" charset="0"/>
                <a:hlinkClick r:id="rId13" tooltip="Mensajería instantánea"/>
              </a:rPr>
              <a:t>mensajería instantánea</a:t>
            </a:r>
            <a:r>
              <a:rPr lang="es-ES" dirty="0" smtClean="0">
                <a:solidFill>
                  <a:srgbClr val="003366"/>
                </a:solidFill>
                <a:latin typeface="Arial Narrow" pitchFamily="34" charset="0"/>
              </a:rPr>
              <a:t> como por ejemplo Outlook, Lotus Notes, etc</a:t>
            </a:r>
            <a:r>
              <a:rPr lang="es-ES" sz="3600" dirty="0" smtClean="0">
                <a:solidFill>
                  <a:srgbClr val="003366"/>
                </a:solidFill>
                <a:latin typeface="Arial Narrow" pitchFamily="34" charset="0"/>
              </a:rPr>
              <a:t>. </a:t>
            </a:r>
          </a:p>
          <a:p>
            <a:pPr>
              <a:lnSpc>
                <a:spcPct val="80000"/>
              </a:lnSpc>
              <a:buFontTx/>
              <a:buNone/>
            </a:pPr>
            <a:endParaRPr lang="es-ES" sz="3600" dirty="0" smtClean="0">
              <a:solidFill>
                <a:srgbClr val="003366"/>
              </a:solidFill>
              <a:latin typeface="Arial Narrow" pitchFamily="34" charset="0"/>
            </a:endParaRPr>
          </a:p>
          <a:p>
            <a:pPr>
              <a:lnSpc>
                <a:spcPct val="80000"/>
              </a:lnSpc>
              <a:buFontTx/>
              <a:buNone/>
            </a:pPr>
            <a:r>
              <a:rPr lang="es-ES" sz="3600" dirty="0" smtClean="0">
                <a:solidFill>
                  <a:srgbClr val="003366"/>
                </a:solidFill>
                <a:latin typeface="Arial Narrow" pitchFamily="34" charset="0"/>
              </a:rPr>
              <a:t>	</a:t>
            </a:r>
            <a:r>
              <a:rPr lang="es-ES" dirty="0" smtClean="0">
                <a:solidFill>
                  <a:srgbClr val="003366"/>
                </a:solidFill>
                <a:latin typeface="Arial Narrow" pitchFamily="34" charset="0"/>
              </a:rPr>
              <a:t>El correo electrónico es, con diferencia, el medio más común de </a:t>
            </a:r>
            <a:r>
              <a:rPr lang="es-ES" i="1" dirty="0" err="1" smtClean="0">
                <a:solidFill>
                  <a:srgbClr val="003366"/>
                </a:solidFill>
                <a:latin typeface="Arial Narrow" pitchFamily="34" charset="0"/>
              </a:rPr>
              <a:t>spamming</a:t>
            </a:r>
            <a:r>
              <a:rPr lang="es-ES" dirty="0" smtClean="0">
                <a:solidFill>
                  <a:srgbClr val="003366"/>
                </a:solidFill>
                <a:latin typeface="Arial Narrow" pitchFamily="34" charset="0"/>
              </a:rPr>
              <a:t> en internet. Involucra enviar mensajes idénticos o casi idénticos a un gran número de direcciones. A diferencia de los correos electrónicos comerciales legítimos, el spam generalmente es enviado sin el permiso explícito de los receptores, y frecuentemente contiene varios trucos para sortear los filtros de spam. Las computadoras modernas generalmente vienen con cierta capacidad para enviar spam. El único ingrediente necesario es la lista de direcciones objetivo</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El receptor de spam puede verse perjudicado al tener que invertir tiempo en eliminar mensajes de su cuenta de correo electrónico; sin embargo, diferentes sistemas de correo en línea (Windows Live, Yahoo! y </a:t>
            </a:r>
            <a:r>
              <a:rPr lang="es-ES" dirty="0" err="1" smtClean="0">
                <a:solidFill>
                  <a:srgbClr val="003366"/>
                </a:solidFill>
                <a:latin typeface="Arial Narrow" pitchFamily="34" charset="0"/>
              </a:rPr>
              <a:t>Gmail</a:t>
            </a:r>
            <a:r>
              <a:rPr lang="es-ES" dirty="0" smtClean="0">
                <a:solidFill>
                  <a:srgbClr val="003366"/>
                </a:solidFill>
                <a:latin typeface="Arial Narrow" pitchFamily="34" charset="0"/>
              </a:rPr>
              <a:t>) han incrementado sustancialmente la capacidad de almacenamiento de las respectivas cuentas (Yahoo! Correo tiene una capacidad de almacenamiento ilimitada). Por otro lado, la recepción de estos correos no deseados, genera una utilización del ancho de banda de acceso a internet sin ninguna necesidad por parte del usuario, que es quien paga por el</a:t>
            </a:r>
            <a:endParaRPr lang="es-ES" b="1" dirty="0" smtClean="0">
              <a:solidFill>
                <a:srgbClr val="003366"/>
              </a:solidFill>
              <a:latin typeface="Arial Narrow" pitchFamily="34" charset="0"/>
            </a:endParaRP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effectLst>
                  <a:outerShdw blurRad="38100" dist="38100" dir="2700000" algn="tl">
                    <a:srgbClr val="000000"/>
                  </a:outerShdw>
                </a:effectLst>
                <a:latin typeface="Arial Narrow" pitchFamily="34" charset="0"/>
              </a:rPr>
              <a:t>Precauciones</a:t>
            </a:r>
            <a:r>
              <a:rPr lang="en-US" b="1" dirty="0" smtClean="0">
                <a:solidFill>
                  <a:schemeClr val="bg1"/>
                </a:solidFill>
                <a:effectLst>
                  <a:outerShdw blurRad="38100" dist="38100" dir="2700000" algn="tl">
                    <a:srgbClr val="000000"/>
                  </a:outerShdw>
                </a:effectLst>
                <a:latin typeface="Arial Narrow" pitchFamily="34" charset="0"/>
              </a:rPr>
              <a:t> </a:t>
            </a:r>
            <a:r>
              <a:rPr lang="en-US" b="1" dirty="0" err="1" smtClean="0">
                <a:solidFill>
                  <a:schemeClr val="bg1"/>
                </a:solidFill>
                <a:effectLst>
                  <a:outerShdw blurRad="38100" dist="38100" dir="2700000" algn="tl">
                    <a:srgbClr val="000000"/>
                  </a:outerShdw>
                </a:effectLst>
                <a:latin typeface="Arial Narrow" pitchFamily="34" charset="0"/>
              </a:rPr>
              <a:t>para</a:t>
            </a:r>
            <a:r>
              <a:rPr lang="en-US" b="1" dirty="0" smtClean="0">
                <a:solidFill>
                  <a:schemeClr val="bg1"/>
                </a:solidFill>
                <a:effectLst>
                  <a:outerShdw blurRad="38100" dist="38100" dir="2700000" algn="tl">
                    <a:srgbClr val="000000"/>
                  </a:outerShdw>
                </a:effectLst>
                <a:latin typeface="Arial Narrow" pitchFamily="34" charset="0"/>
              </a:rPr>
              <a:t> el Spam</a:t>
            </a:r>
            <a:endParaRPr lang="es-ES"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lnSpc>
                <a:spcPct val="80000"/>
              </a:lnSpc>
              <a:buFontTx/>
              <a:buNone/>
            </a:pPr>
            <a:r>
              <a:rPr lang="es-ES" dirty="0" smtClean="0">
                <a:solidFill>
                  <a:srgbClr val="003366"/>
                </a:solidFill>
                <a:latin typeface="Arial Narrow" pitchFamily="34" charset="0"/>
              </a:rPr>
              <a:t>Si tienes que poner tu dirección en tu web para que contacten contigo:</a:t>
            </a:r>
          </a:p>
          <a:p>
            <a:pPr>
              <a:lnSpc>
                <a:spcPct val="80000"/>
              </a:lnSpc>
              <a:buFontTx/>
              <a:buNone/>
            </a:pPr>
            <a:endParaRPr lang="es-GT" dirty="0" smtClean="0">
              <a:solidFill>
                <a:srgbClr val="003366"/>
              </a:solidFill>
              <a:latin typeface="Arial Narrow" pitchFamily="34" charset="0"/>
            </a:endParaRPr>
          </a:p>
          <a:p>
            <a:pPr>
              <a:lnSpc>
                <a:spcPct val="80000"/>
              </a:lnSpc>
            </a:pPr>
            <a:r>
              <a:rPr lang="es-ES" dirty="0" smtClean="0">
                <a:solidFill>
                  <a:srgbClr val="003366"/>
                </a:solidFill>
                <a:latin typeface="Arial Narrow" pitchFamily="34" charset="0"/>
              </a:rPr>
              <a:t>En vez de poner la dirección como texto, muéstrala en una imagen con la dirección de correo. Actualmente no se pueden rastrear automáticamente. </a:t>
            </a:r>
          </a:p>
          <a:p>
            <a:pPr>
              <a:lnSpc>
                <a:spcPct val="80000"/>
              </a:lnSpc>
              <a:buFontTx/>
              <a:buNone/>
            </a:pPr>
            <a:endParaRPr lang="es-ES" dirty="0" smtClean="0">
              <a:solidFill>
                <a:srgbClr val="003366"/>
              </a:solidFill>
              <a:latin typeface="Arial Narrow" pitchFamily="34" charset="0"/>
            </a:endParaRPr>
          </a:p>
          <a:p>
            <a:pPr>
              <a:lnSpc>
                <a:spcPct val="80000"/>
              </a:lnSpc>
            </a:pPr>
            <a:r>
              <a:rPr lang="es-ES" dirty="0" smtClean="0">
                <a:solidFill>
                  <a:srgbClr val="003366"/>
                </a:solidFill>
                <a:latin typeface="Arial Narrow" pitchFamily="34" charset="0"/>
              </a:rPr>
              <a:t>En vez de poner el enlace a tu cuenta, usa una </a:t>
            </a:r>
            <a:r>
              <a:rPr lang="es-ES" dirty="0" smtClean="0">
                <a:solidFill>
                  <a:srgbClr val="003366"/>
                </a:solidFill>
                <a:latin typeface="Arial Narrow" pitchFamily="34" charset="0"/>
                <a:hlinkClick r:id="rId2" tooltip="Redirección"/>
              </a:rPr>
              <a:t>redirección</a:t>
            </a:r>
            <a:r>
              <a:rPr lang="es-ES" dirty="0" smtClean="0">
                <a:solidFill>
                  <a:srgbClr val="003366"/>
                </a:solidFill>
                <a:latin typeface="Arial Narrow" pitchFamily="34" charset="0"/>
              </a:rPr>
              <a:t> (puede ser temporal o por un número de usos), y bórrala cuando recibas excesivo spam. </a:t>
            </a:r>
          </a:p>
          <a:p>
            <a:pPr>
              <a:lnSpc>
                <a:spcPct val="80000"/>
              </a:lnSpc>
              <a:buFontTx/>
              <a:buNone/>
            </a:pPr>
            <a:endParaRPr lang="es-ES" dirty="0" smtClean="0">
              <a:solidFill>
                <a:srgbClr val="003366"/>
              </a:solidFill>
              <a:latin typeface="Arial Narrow" pitchFamily="34" charset="0"/>
            </a:endParaRPr>
          </a:p>
          <a:p>
            <a:pPr>
              <a:lnSpc>
                <a:spcPct val="80000"/>
              </a:lnSpc>
            </a:pPr>
            <a:r>
              <a:rPr lang="es-ES" dirty="0" smtClean="0">
                <a:solidFill>
                  <a:srgbClr val="003366"/>
                </a:solidFill>
                <a:latin typeface="Arial Narrow" pitchFamily="34" charset="0"/>
              </a:rPr>
              <a:t>Modificar la dirección para evitar el rastreo automático. Por ejemplo, cambiar "nombre@dominio.com" por "nombre (ARROBA) dominio (PUNTO) </a:t>
            </a:r>
            <a:r>
              <a:rPr lang="es-ES" dirty="0" err="1" smtClean="0">
                <a:solidFill>
                  <a:srgbClr val="003366"/>
                </a:solidFill>
                <a:latin typeface="Arial Narrow" pitchFamily="34" charset="0"/>
              </a:rPr>
              <a:t>com</a:t>
            </a:r>
            <a:r>
              <a:rPr lang="es-ES" dirty="0" smtClean="0">
                <a:solidFill>
                  <a:srgbClr val="003366"/>
                </a:solidFill>
                <a:latin typeface="Arial Narrow" pitchFamily="34" charset="0"/>
              </a:rPr>
              <a:t>", "nombre@dominioNOSPAM.com, quita NOSPAM" o "n0mbre@d0mini0.c0m (sustituir los ceros por oes)". Ayuda pero no es 100% efectivo. </a:t>
            </a:r>
          </a:p>
          <a:p>
            <a:pPr>
              <a:lnSpc>
                <a:spcPct val="80000"/>
              </a:lnSpc>
              <a:buFontTx/>
              <a:buNone/>
            </a:pPr>
            <a:endParaRPr lang="es-ES" dirty="0" smtClean="0">
              <a:solidFill>
                <a:srgbClr val="003366"/>
              </a:solidFill>
              <a:latin typeface="Arial Narrow" pitchFamily="34" charset="0"/>
            </a:endParaRPr>
          </a:p>
          <a:p>
            <a:pPr>
              <a:lnSpc>
                <a:spcPct val="80000"/>
              </a:lnSpc>
            </a:pPr>
            <a:r>
              <a:rPr lang="es-ES" dirty="0" smtClean="0">
                <a:solidFill>
                  <a:srgbClr val="003366"/>
                </a:solidFill>
                <a:latin typeface="Arial Narrow" pitchFamily="34" charset="0"/>
              </a:rPr>
              <a:t>Algunos servicios de correo gratuito ofrecen cuentas temporales sin tener que usar contraseñas. Los mensajes se borran automáticamente al cabo de unas horas. Puede ser útil si sólo quieres que contacten contigo una vez, por ejemplo para confirmar un pedido</a:t>
            </a:r>
            <a:r>
              <a:rPr lang="es-ES" dirty="0" smtClean="0">
                <a:solidFill>
                  <a:srgbClr val="003366"/>
                </a:solidFill>
              </a:rPr>
              <a:t>. </a:t>
            </a:r>
            <a:endParaRPr lang="es-GT" dirty="0" smtClean="0">
              <a:solidFill>
                <a:srgbClr val="003366"/>
              </a:solidFill>
            </a:endParaRP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PISHING</a:t>
            </a:r>
            <a:endParaRPr lang="es-ES" dirty="0">
              <a:solidFill>
                <a:schemeClr val="bg1"/>
              </a:solidFill>
            </a:endParaRPr>
          </a:p>
        </p:txBody>
      </p:sp>
      <p:sp>
        <p:nvSpPr>
          <p:cNvPr id="3" name="2 Marcador de contenido"/>
          <p:cNvSpPr>
            <a:spLocks noGrp="1"/>
          </p:cNvSpPr>
          <p:nvPr>
            <p:ph idx="1"/>
          </p:nvPr>
        </p:nvSpPr>
        <p:spPr/>
        <p:txBody>
          <a:bodyPr>
            <a:normAutofit fontScale="47500" lnSpcReduction="20000"/>
          </a:bodyPr>
          <a:lstStyle/>
          <a:p>
            <a:r>
              <a:rPr lang="es-ES" sz="3400" dirty="0" smtClean="0">
                <a:solidFill>
                  <a:srgbClr val="003366"/>
                </a:solidFill>
                <a:latin typeface="Arial Narrow" pitchFamily="34" charset="0"/>
              </a:rPr>
              <a:t>El "</a:t>
            </a:r>
            <a:r>
              <a:rPr lang="es-ES" sz="3400" dirty="0" err="1" smtClean="0">
                <a:solidFill>
                  <a:srgbClr val="003366"/>
                </a:solidFill>
                <a:latin typeface="Arial Narrow" pitchFamily="34" charset="0"/>
              </a:rPr>
              <a:t>Pishing</a:t>
            </a:r>
            <a:r>
              <a:rPr lang="es-ES" sz="3400" dirty="0" smtClean="0">
                <a:solidFill>
                  <a:srgbClr val="003366"/>
                </a:solidFill>
                <a:latin typeface="Arial Narrow" pitchFamily="34" charset="0"/>
              </a:rPr>
              <a:t>" es una forma de estafa bancaria, basada en el envío de mensajes electrónicos fraudulentos.</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Básicamente el "</a:t>
            </a:r>
            <a:r>
              <a:rPr lang="es-ES" sz="3400" dirty="0" err="1" smtClean="0">
                <a:solidFill>
                  <a:srgbClr val="003366"/>
                </a:solidFill>
                <a:latin typeface="Arial Narrow" pitchFamily="34" charset="0"/>
              </a:rPr>
              <a:t>Pishing</a:t>
            </a:r>
            <a:r>
              <a:rPr lang="es-ES" sz="3400" dirty="0" smtClean="0">
                <a:solidFill>
                  <a:srgbClr val="003366"/>
                </a:solidFill>
                <a:latin typeface="Arial Narrow" pitchFamily="34" charset="0"/>
              </a:rPr>
              <a:t>" es una forma de correo electrónico no solicitado, que pretende obtener información confidencial mediante la suplantación de las páginas de acceso a un servicio de banca electrónica.</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
            </a:r>
            <a:br>
              <a:rPr lang="es-ES" sz="3400" dirty="0" smtClean="0">
                <a:solidFill>
                  <a:srgbClr val="003366"/>
                </a:solidFill>
                <a:latin typeface="Arial Narrow" pitchFamily="34" charset="0"/>
              </a:rPr>
            </a:br>
            <a:r>
              <a:rPr lang="es-ES" sz="3400" dirty="0" err="1" smtClean="0">
                <a:solidFill>
                  <a:srgbClr val="003366"/>
                </a:solidFill>
                <a:latin typeface="Arial Narrow" pitchFamily="34" charset="0"/>
              </a:rPr>
              <a:t>Phishing</a:t>
            </a:r>
            <a:r>
              <a:rPr lang="es-ES" sz="3400" dirty="0" smtClean="0">
                <a:solidFill>
                  <a:srgbClr val="003366"/>
                </a:solidFill>
                <a:latin typeface="Arial Narrow" pitchFamily="34" charset="0"/>
              </a:rPr>
              <a:t> es la capacidad de duplicar una página web para hacer creer al visitante que se encuentra en la página original en lugar de la copiada. Normalmente se utiliza con fines delictivos duplicando páginas web de bancos conocidos y enviando indiscriminadamente correos para que se acceda a esta página a actualizar los datos de acceso al banco.</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En ocasiones, el término “</a:t>
            </a:r>
            <a:r>
              <a:rPr lang="es-ES" sz="3400" dirty="0" err="1" smtClean="0">
                <a:solidFill>
                  <a:srgbClr val="003366"/>
                </a:solidFill>
                <a:latin typeface="Arial Narrow" pitchFamily="34" charset="0"/>
              </a:rPr>
              <a:t>phishing</a:t>
            </a:r>
            <a:r>
              <a:rPr lang="es-ES" sz="3400" dirty="0" smtClean="0">
                <a:solidFill>
                  <a:srgbClr val="003366"/>
                </a:solidFill>
                <a:latin typeface="Arial Narrow" pitchFamily="34" charset="0"/>
              </a:rPr>
              <a:t>” se dice que es la contracción de “password </a:t>
            </a:r>
            <a:r>
              <a:rPr lang="es-ES" sz="3400" dirty="0" err="1" smtClean="0">
                <a:solidFill>
                  <a:srgbClr val="003366"/>
                </a:solidFill>
                <a:latin typeface="Arial Narrow" pitchFamily="34" charset="0"/>
              </a:rPr>
              <a:t>harvesting</a:t>
            </a:r>
            <a:r>
              <a:rPr lang="es-ES" sz="3400" dirty="0" smtClean="0">
                <a:solidFill>
                  <a:srgbClr val="003366"/>
                </a:solidFill>
                <a:latin typeface="Arial Narrow" pitchFamily="34" charset="0"/>
              </a:rPr>
              <a:t> </a:t>
            </a:r>
            <a:r>
              <a:rPr lang="es-ES" sz="3400" dirty="0" err="1" smtClean="0">
                <a:solidFill>
                  <a:srgbClr val="003366"/>
                </a:solidFill>
                <a:latin typeface="Arial Narrow" pitchFamily="34" charset="0"/>
              </a:rPr>
              <a:t>fishing</a:t>
            </a:r>
            <a:r>
              <a:rPr lang="es-ES" sz="3400" dirty="0" smtClean="0">
                <a:solidFill>
                  <a:srgbClr val="003366"/>
                </a:solidFill>
                <a:latin typeface="Arial Narrow" pitchFamily="34" charset="0"/>
              </a:rPr>
              <a:t>” (cosecha y pesca de contraseñas), aunque esto probablemente es un acrónimo retroactivo.</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
            </a:r>
            <a:br>
              <a:rPr lang="es-ES" sz="3400" dirty="0" smtClean="0">
                <a:solidFill>
                  <a:srgbClr val="003366"/>
                </a:solidFill>
                <a:latin typeface="Arial Narrow" pitchFamily="34" charset="0"/>
              </a:rPr>
            </a:br>
            <a:r>
              <a:rPr lang="es-ES" sz="3400" dirty="0" smtClean="0">
                <a:solidFill>
                  <a:srgbClr val="003366"/>
                </a:solidFill>
                <a:latin typeface="Arial Narrow" pitchFamily="34" charset="0"/>
              </a:rPr>
              <a:t>De forma más general, el nombre </a:t>
            </a:r>
            <a:r>
              <a:rPr lang="es-ES" sz="3400" dirty="0" err="1" smtClean="0">
                <a:solidFill>
                  <a:srgbClr val="003366"/>
                </a:solidFill>
                <a:latin typeface="Arial Narrow" pitchFamily="34" charset="0"/>
              </a:rPr>
              <a:t>phishing</a:t>
            </a:r>
            <a:r>
              <a:rPr lang="es-ES" sz="3400" dirty="0" smtClean="0">
                <a:solidFill>
                  <a:srgbClr val="003366"/>
                </a:solidFill>
                <a:latin typeface="Arial Narrow" pitchFamily="34" charset="0"/>
              </a:rPr>
              <a:t> también se aplica al acto de adquirir, de forma fraudulenta y a través de engaño, información personal como contraseñas o detalles de una tarjeta de crédito, </a:t>
            </a:r>
            <a:r>
              <a:rPr lang="es-ES" sz="3400" dirty="0" err="1" smtClean="0">
                <a:solidFill>
                  <a:srgbClr val="003366"/>
                </a:solidFill>
                <a:latin typeface="Arial Narrow" pitchFamily="34" charset="0"/>
              </a:rPr>
              <a:t>haciendose</a:t>
            </a:r>
            <a:r>
              <a:rPr lang="es-ES" sz="3400" dirty="0" smtClean="0">
                <a:solidFill>
                  <a:srgbClr val="003366"/>
                </a:solidFill>
                <a:latin typeface="Arial Narrow" pitchFamily="34" charset="0"/>
              </a:rPr>
              <a:t> pasar por alguien digno de confianza con una necesidad verdadera de tal información en un e-mail parecido al oficial, un mensaje instantáneo o cualquier otra forma de comunicación. Es una forma de ataque de la ingeniería social.</a:t>
            </a:r>
            <a:endParaRPr lang="es-GT" sz="3400" dirty="0" smtClean="0">
              <a:solidFill>
                <a:srgbClr val="003366"/>
              </a:solidFill>
              <a:latin typeface="Arial Narrow" pitchFamily="34" charset="0"/>
            </a:endParaRP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GT" sz="4800" dirty="0" smtClean="0">
                <a:solidFill>
                  <a:schemeClr val="bg1"/>
                </a:solidFill>
                <a:effectLst>
                  <a:outerShdw blurRad="38100" dist="38100" dir="2700000" algn="tl">
                    <a:srgbClr val="000000"/>
                  </a:outerShdw>
                </a:effectLst>
                <a:latin typeface="Arial Narrow" pitchFamily="34" charset="0"/>
              </a:rPr>
              <a:t/>
            </a:r>
            <a:br>
              <a:rPr lang="es-GT" sz="4800" dirty="0" smtClean="0">
                <a:solidFill>
                  <a:schemeClr val="bg1"/>
                </a:solidFill>
                <a:effectLst>
                  <a:outerShdw blurRad="38100" dist="38100" dir="2700000" algn="tl">
                    <a:srgbClr val="000000"/>
                  </a:outerShdw>
                </a:effectLst>
                <a:latin typeface="Arial Narrow" pitchFamily="34" charset="0"/>
              </a:rPr>
            </a:br>
            <a:r>
              <a:rPr lang="es-GT" sz="4800" dirty="0" smtClean="0">
                <a:solidFill>
                  <a:schemeClr val="bg1"/>
                </a:solidFill>
                <a:effectLst>
                  <a:outerShdw blurRad="38100" dist="38100" dir="2700000" algn="tl">
                    <a:srgbClr val="000000"/>
                  </a:outerShdw>
                </a:effectLst>
                <a:latin typeface="Arial Narrow" pitchFamily="34" charset="0"/>
              </a:rPr>
              <a:t>Menú de la Presentación</a:t>
            </a:r>
            <a:br>
              <a:rPr lang="es-GT" sz="4800" dirty="0" smtClean="0">
                <a:solidFill>
                  <a:schemeClr val="bg1"/>
                </a:solidFill>
                <a:effectLst>
                  <a:outerShdw blurRad="38100" dist="38100" dir="2700000" algn="tl">
                    <a:srgbClr val="000000"/>
                  </a:outerShdw>
                </a:effectLst>
                <a:latin typeface="Arial Narrow" pitchFamily="34" charset="0"/>
              </a:rPr>
            </a:br>
            <a:endParaRPr lang="es-ES" sz="4800" dirty="0">
              <a:solidFill>
                <a:schemeClr val="bg1"/>
              </a:solidFill>
            </a:endParaRPr>
          </a:p>
        </p:txBody>
      </p:sp>
      <p:sp>
        <p:nvSpPr>
          <p:cNvPr id="3" name="Rectangle 3"/>
          <p:cNvSpPr>
            <a:spLocks noChangeArrowheads="1"/>
          </p:cNvSpPr>
          <p:nvPr/>
        </p:nvSpPr>
        <p:spPr bwMode="auto">
          <a:xfrm>
            <a:off x="1000100" y="3429000"/>
            <a:ext cx="3286148" cy="1008063"/>
          </a:xfrm>
          <a:prstGeom prst="rect">
            <a:avLst/>
          </a:prstGeom>
          <a:solidFill>
            <a:schemeClr val="bg1"/>
          </a:solidFill>
          <a:ln w="38100">
            <a:solidFill>
              <a:srgbClr val="003366"/>
            </a:solidFill>
            <a:miter lim="800000"/>
            <a:headEnd/>
            <a:tailEnd/>
          </a:ln>
          <a:effectLst/>
        </p:spPr>
        <p:txBody>
          <a:bodyPr wrap="none" anchor="ctr"/>
          <a:lstStyle/>
          <a:p>
            <a:pPr algn="ctr"/>
            <a:r>
              <a:rPr lang="en-US" sz="2000" b="1" dirty="0">
                <a:solidFill>
                  <a:srgbClr val="006699"/>
                </a:solidFill>
                <a:latin typeface="Berlin Sans FB Demi" pitchFamily="34" charset="0"/>
              </a:rPr>
              <a:t>2.1. Términos </a:t>
            </a:r>
            <a:r>
              <a:rPr lang="en-US" sz="2000" b="1" dirty="0" err="1">
                <a:solidFill>
                  <a:srgbClr val="006699"/>
                </a:solidFill>
                <a:latin typeface="Berlin Sans FB Demi" pitchFamily="34" charset="0"/>
              </a:rPr>
              <a:t>Utilizados</a:t>
            </a:r>
            <a:r>
              <a:rPr lang="en-US" sz="2000" b="1" dirty="0">
                <a:solidFill>
                  <a:srgbClr val="006699"/>
                </a:solidFill>
                <a:latin typeface="Berlin Sans FB Demi" pitchFamily="34" charset="0"/>
              </a:rPr>
              <a:t> </a:t>
            </a:r>
          </a:p>
          <a:p>
            <a:pPr algn="ctr"/>
            <a:r>
              <a:rPr lang="en-US" sz="2000" b="1" dirty="0">
                <a:solidFill>
                  <a:srgbClr val="006699"/>
                </a:solidFill>
                <a:latin typeface="Berlin Sans FB Demi" pitchFamily="34" charset="0"/>
              </a:rPr>
              <a:t>en </a:t>
            </a:r>
            <a:r>
              <a:rPr lang="en-US" sz="2000" b="1" dirty="0">
                <a:solidFill>
                  <a:srgbClr val="006699"/>
                </a:solidFill>
                <a:latin typeface="Berlin Sans FB Demi" pitchFamily="34" charset="0"/>
                <a:hlinkClick r:id="rId2" action="ppaction://hlinksldjump"/>
              </a:rPr>
              <a:t>Internet</a:t>
            </a:r>
            <a:endParaRPr lang="es-GT" sz="2000" b="1" dirty="0">
              <a:solidFill>
                <a:srgbClr val="006699"/>
              </a:solidFill>
              <a:latin typeface="Berlin Sans FB Demi" pitchFamily="34" charset="0"/>
            </a:endParaRPr>
          </a:p>
        </p:txBody>
      </p:sp>
      <p:sp>
        <p:nvSpPr>
          <p:cNvPr id="4" name="Rectangle 4"/>
          <p:cNvSpPr>
            <a:spLocks noChangeArrowheads="1"/>
          </p:cNvSpPr>
          <p:nvPr/>
        </p:nvSpPr>
        <p:spPr bwMode="auto">
          <a:xfrm>
            <a:off x="5000628" y="1928802"/>
            <a:ext cx="3141686" cy="1008063"/>
          </a:xfrm>
          <a:prstGeom prst="rect">
            <a:avLst/>
          </a:prstGeom>
          <a:solidFill>
            <a:schemeClr val="bg1"/>
          </a:solidFill>
          <a:ln w="38100">
            <a:solidFill>
              <a:srgbClr val="003366"/>
            </a:solidFill>
            <a:miter lim="800000"/>
            <a:headEnd/>
            <a:tailEnd/>
          </a:ln>
          <a:effectLst/>
        </p:spPr>
        <p:txBody>
          <a:bodyPr wrap="none" anchor="ctr"/>
          <a:lstStyle/>
          <a:p>
            <a:pPr algn="ctr"/>
            <a:r>
              <a:rPr lang="en-US" sz="2000" b="1" dirty="0">
                <a:solidFill>
                  <a:srgbClr val="006699"/>
                </a:solidFill>
                <a:latin typeface="Berlin Sans FB Demi" pitchFamily="34" charset="0"/>
              </a:rPr>
              <a:t>2.2. Secuencia Gráfica</a:t>
            </a:r>
          </a:p>
          <a:p>
            <a:pPr algn="ctr"/>
            <a:r>
              <a:rPr lang="en-US" sz="2000" b="1" dirty="0">
                <a:solidFill>
                  <a:srgbClr val="006699"/>
                </a:solidFill>
                <a:latin typeface="Berlin Sans FB Demi" pitchFamily="34" charset="0"/>
              </a:rPr>
              <a:t>del </a:t>
            </a:r>
            <a:r>
              <a:rPr lang="en-US" sz="2000" b="1" dirty="0">
                <a:solidFill>
                  <a:srgbClr val="006699"/>
                </a:solidFill>
                <a:latin typeface="Berlin Sans FB Demi" pitchFamily="34" charset="0"/>
                <a:hlinkClick r:id="rId3" action="ppaction://hlinksldjump"/>
              </a:rPr>
              <a:t>Blog Personal</a:t>
            </a:r>
            <a:endParaRPr lang="es-GT" sz="2000" b="1" dirty="0">
              <a:solidFill>
                <a:srgbClr val="006699"/>
              </a:solidFill>
              <a:latin typeface="Berlin Sans FB Demi" pitchFamily="34" charset="0"/>
            </a:endParaRPr>
          </a:p>
        </p:txBody>
      </p:sp>
      <p:sp>
        <p:nvSpPr>
          <p:cNvPr id="5" name="Rectangle 5"/>
          <p:cNvSpPr>
            <a:spLocks noChangeArrowheads="1"/>
          </p:cNvSpPr>
          <p:nvPr/>
        </p:nvSpPr>
        <p:spPr bwMode="auto">
          <a:xfrm>
            <a:off x="5000628" y="3429000"/>
            <a:ext cx="3214710" cy="1008063"/>
          </a:xfrm>
          <a:prstGeom prst="rect">
            <a:avLst/>
          </a:prstGeom>
          <a:solidFill>
            <a:schemeClr val="bg1"/>
          </a:solidFill>
          <a:ln w="38100">
            <a:solidFill>
              <a:srgbClr val="003366"/>
            </a:solidFill>
            <a:miter lim="800000"/>
            <a:headEnd/>
            <a:tailEnd/>
          </a:ln>
          <a:effectLst/>
        </p:spPr>
        <p:txBody>
          <a:bodyPr wrap="none" anchor="ctr"/>
          <a:lstStyle/>
          <a:p>
            <a:pPr algn="ctr"/>
            <a:endParaRPr lang="en-US" sz="2000" b="1" dirty="0" smtClean="0">
              <a:solidFill>
                <a:srgbClr val="006699"/>
              </a:solidFill>
              <a:latin typeface="Berlin Sans FB Demi" pitchFamily="34" charset="0"/>
            </a:endParaRPr>
          </a:p>
          <a:p>
            <a:pPr algn="ctr"/>
            <a:r>
              <a:rPr lang="en-US" sz="2000" b="1" dirty="0" smtClean="0">
                <a:solidFill>
                  <a:srgbClr val="006699"/>
                </a:solidFill>
                <a:latin typeface="Berlin Sans FB Demi" pitchFamily="34" charset="0"/>
              </a:rPr>
              <a:t>2.3</a:t>
            </a:r>
            <a:r>
              <a:rPr lang="en-US" sz="2000" b="1" dirty="0">
                <a:solidFill>
                  <a:srgbClr val="006699"/>
                </a:solidFill>
                <a:latin typeface="Berlin Sans FB Demi" pitchFamily="34" charset="0"/>
              </a:rPr>
              <a:t>. Secuencia </a:t>
            </a:r>
            <a:r>
              <a:rPr lang="en-US" sz="2000" b="1" dirty="0" smtClean="0">
                <a:solidFill>
                  <a:srgbClr val="006699"/>
                </a:solidFill>
                <a:latin typeface="Berlin Sans FB Demi" pitchFamily="34" charset="0"/>
              </a:rPr>
              <a:t>Gráfica</a:t>
            </a:r>
          </a:p>
          <a:p>
            <a:pPr algn="ctr"/>
            <a:r>
              <a:rPr lang="en-US" sz="2000" b="1" dirty="0" smtClean="0">
                <a:solidFill>
                  <a:srgbClr val="006699"/>
                </a:solidFill>
                <a:latin typeface="Berlin Sans FB Demi" pitchFamily="34" charset="0"/>
                <a:hlinkClick r:id="rId4" action="ppaction://hlinksldjump"/>
              </a:rPr>
              <a:t>Tablets</a:t>
            </a:r>
            <a:endParaRPr lang="en-US" sz="2000" b="1" dirty="0">
              <a:solidFill>
                <a:srgbClr val="006699"/>
              </a:solidFill>
              <a:latin typeface="Berlin Sans FB Demi" pitchFamily="34" charset="0"/>
            </a:endParaRPr>
          </a:p>
          <a:p>
            <a:pPr algn="ctr"/>
            <a:r>
              <a:rPr lang="en-US" sz="2000" b="1" dirty="0">
                <a:solidFill>
                  <a:srgbClr val="006699"/>
                </a:solidFill>
                <a:latin typeface="Berlin Sans FB Demi" pitchFamily="34" charset="0"/>
                <a:hlinkClick r:id="rId5" action="ppaction://hlinksldjump"/>
              </a:rPr>
              <a:t>Video en Movie </a:t>
            </a:r>
            <a:r>
              <a:rPr lang="en-US" sz="2000" b="1" dirty="0" smtClean="0">
                <a:solidFill>
                  <a:srgbClr val="006699"/>
                </a:solidFill>
                <a:latin typeface="Berlin Sans FB Demi" pitchFamily="34" charset="0"/>
                <a:hlinkClick r:id="rId5" action="ppaction://hlinksldjump"/>
              </a:rPr>
              <a:t>Maker</a:t>
            </a:r>
            <a:r>
              <a:rPr lang="en-US" sz="2000" b="1" dirty="0" smtClean="0">
                <a:solidFill>
                  <a:srgbClr val="006699"/>
                </a:solidFill>
                <a:latin typeface="Berlin Sans FB Demi" pitchFamily="34" charset="0"/>
              </a:rPr>
              <a:t>.</a:t>
            </a:r>
          </a:p>
          <a:p>
            <a:pPr algn="ctr"/>
            <a:endParaRPr lang="es-GT" sz="2000" b="1" dirty="0">
              <a:solidFill>
                <a:srgbClr val="006699"/>
              </a:solidFill>
              <a:latin typeface="Berlin Sans FB Demi" pitchFamily="34" charset="0"/>
            </a:endParaRPr>
          </a:p>
        </p:txBody>
      </p:sp>
      <p:sp>
        <p:nvSpPr>
          <p:cNvPr id="6" name="Rectangle 5"/>
          <p:cNvSpPr>
            <a:spLocks noChangeArrowheads="1"/>
          </p:cNvSpPr>
          <p:nvPr/>
        </p:nvSpPr>
        <p:spPr bwMode="auto">
          <a:xfrm>
            <a:off x="1000100" y="1928802"/>
            <a:ext cx="3286148" cy="1008063"/>
          </a:xfrm>
          <a:prstGeom prst="rect">
            <a:avLst/>
          </a:prstGeom>
          <a:solidFill>
            <a:schemeClr val="bg1"/>
          </a:solidFill>
          <a:ln w="38100">
            <a:solidFill>
              <a:srgbClr val="003366"/>
            </a:solidFill>
            <a:miter lim="800000"/>
            <a:headEnd/>
            <a:tailEnd/>
          </a:ln>
          <a:effectLst/>
        </p:spPr>
        <p:txBody>
          <a:bodyPr wrap="none" anchor="ctr"/>
          <a:lstStyle/>
          <a:p>
            <a:pPr algn="ctr"/>
            <a:r>
              <a:rPr lang="en-US" sz="2000" b="1" dirty="0" smtClean="0">
                <a:solidFill>
                  <a:srgbClr val="006699"/>
                </a:solidFill>
                <a:latin typeface="Berlin Sans FB Demi" pitchFamily="34" charset="0"/>
              </a:rPr>
              <a:t>2. Explicaciòn y ejemplo </a:t>
            </a:r>
            <a:endParaRPr lang="es-GT" sz="2000" b="1" dirty="0" smtClean="0">
              <a:solidFill>
                <a:srgbClr val="006699"/>
              </a:solidFill>
              <a:latin typeface="Berlin Sans FB Demi" pitchFamily="34" charset="0"/>
            </a:endParaRPr>
          </a:p>
          <a:p>
            <a:pPr algn="ctr"/>
            <a:r>
              <a:rPr lang="es-GT" sz="2000" b="1" dirty="0" smtClean="0">
                <a:solidFill>
                  <a:srgbClr val="006699"/>
                </a:solidFill>
                <a:latin typeface="Berlin Sans FB Demi" pitchFamily="34" charset="0"/>
              </a:rPr>
              <a:t>de una pàgina de </a:t>
            </a:r>
            <a:r>
              <a:rPr lang="es-GT" sz="2000" b="1" dirty="0" smtClean="0">
                <a:solidFill>
                  <a:srgbClr val="006699"/>
                </a:solidFill>
                <a:latin typeface="Berlin Sans FB Demi" pitchFamily="34" charset="0"/>
                <a:hlinkClick r:id="rId6" action="ppaction://hlinksldjump"/>
              </a:rPr>
              <a:t>Internet</a:t>
            </a:r>
            <a:endParaRPr lang="en-US" sz="2000" b="1" dirty="0" smtClean="0">
              <a:solidFill>
                <a:srgbClr val="006699"/>
              </a:solidFill>
              <a:latin typeface="Berlin Sans FB Dem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SCAM</a:t>
            </a:r>
            <a:endParaRPr lang="es-ES" dirty="0">
              <a:solidFill>
                <a:schemeClr val="bg1"/>
              </a:solidFill>
            </a:endParaRPr>
          </a:p>
        </p:txBody>
      </p:sp>
      <p:sp>
        <p:nvSpPr>
          <p:cNvPr id="3" name="2 Marcador de contenido"/>
          <p:cNvSpPr>
            <a:spLocks noGrp="1"/>
          </p:cNvSpPr>
          <p:nvPr>
            <p:ph idx="1"/>
          </p:nvPr>
        </p:nvSpPr>
        <p:spPr/>
        <p:txBody>
          <a:bodyPr>
            <a:normAutofit fontScale="47500" lnSpcReduction="20000"/>
          </a:bodyPr>
          <a:lstStyle/>
          <a:p>
            <a:pPr>
              <a:lnSpc>
                <a:spcPct val="80000"/>
              </a:lnSpc>
              <a:buFontTx/>
              <a:buNone/>
            </a:pPr>
            <a:r>
              <a:rPr lang="es-ES" sz="3400" dirty="0" smtClean="0">
                <a:solidFill>
                  <a:srgbClr val="003366"/>
                </a:solidFill>
                <a:latin typeface="Arial Narrow" pitchFamily="34" charset="0"/>
              </a:rPr>
              <a:t>El </a:t>
            </a:r>
            <a:r>
              <a:rPr lang="es-ES" sz="3400" b="1" i="1" dirty="0" smtClean="0">
                <a:solidFill>
                  <a:srgbClr val="003366"/>
                </a:solidFill>
                <a:latin typeface="Arial Narrow" pitchFamily="34" charset="0"/>
              </a:rPr>
              <a:t>scam baiting</a:t>
            </a:r>
            <a:r>
              <a:rPr lang="es-ES" sz="3400" dirty="0" smtClean="0">
                <a:solidFill>
                  <a:srgbClr val="003366"/>
                </a:solidFill>
                <a:latin typeface="Arial Narrow" pitchFamily="34" charset="0"/>
              </a:rPr>
              <a:t> (del inglés </a:t>
            </a:r>
            <a:r>
              <a:rPr lang="es-ES" sz="3400" i="1" dirty="0" smtClean="0">
                <a:solidFill>
                  <a:srgbClr val="003366"/>
                </a:solidFill>
                <a:latin typeface="Arial Narrow" pitchFamily="34" charset="0"/>
              </a:rPr>
              <a:t>scam</a:t>
            </a:r>
            <a:r>
              <a:rPr lang="es-ES" sz="3400" dirty="0" smtClean="0">
                <a:solidFill>
                  <a:srgbClr val="003366"/>
                </a:solidFill>
                <a:latin typeface="Arial Narrow" pitchFamily="34" charset="0"/>
              </a:rPr>
              <a:t>, «timo» y </a:t>
            </a:r>
            <a:r>
              <a:rPr lang="es-ES" sz="3400" i="1" dirty="0" smtClean="0">
                <a:solidFill>
                  <a:srgbClr val="003366"/>
                </a:solidFill>
                <a:latin typeface="Arial Narrow" pitchFamily="34" charset="0"/>
              </a:rPr>
              <a:t>baiting</a:t>
            </a:r>
            <a:r>
              <a:rPr lang="es-ES" sz="3400" dirty="0" smtClean="0">
                <a:solidFill>
                  <a:srgbClr val="003366"/>
                </a:solidFill>
                <a:latin typeface="Arial Narrow" pitchFamily="34" charset="0"/>
              </a:rPr>
              <a:t>, «tentar», «tender una trampa») es una actividad que consiste en simular interés en un fraude por correo electrónico o </a:t>
            </a:r>
            <a:r>
              <a:rPr lang="es-ES" sz="3400" dirty="0" smtClean="0">
                <a:solidFill>
                  <a:srgbClr val="003366"/>
                </a:solidFill>
                <a:latin typeface="Arial Narrow" pitchFamily="34" charset="0"/>
                <a:hlinkClick r:id="rId2" tooltip="Estafa nigeriana"/>
              </a:rPr>
              <a:t>estafa nigeriana</a:t>
            </a:r>
            <a:r>
              <a:rPr lang="es-ES" sz="3400" dirty="0" smtClean="0">
                <a:solidFill>
                  <a:srgbClr val="003366"/>
                </a:solidFill>
                <a:latin typeface="Arial Narrow" pitchFamily="34" charset="0"/>
              </a:rPr>
              <a:t> con el fin de manipular al estafador para hacerle perder tiempo, molestarlo, obtener información que permita llevarlo ante la justicia con la esperanza de que sea procesado, o por simple diversión.</a:t>
            </a:r>
          </a:p>
          <a:p>
            <a:pPr>
              <a:lnSpc>
                <a:spcPct val="80000"/>
              </a:lnSpc>
              <a:buFontTx/>
              <a:buNone/>
            </a:pPr>
            <a:endParaRPr lang="es-ES" sz="3400" dirty="0" smtClean="0">
              <a:solidFill>
                <a:srgbClr val="003366"/>
              </a:solidFill>
              <a:latin typeface="Arial Narrow" pitchFamily="34" charset="0"/>
            </a:endParaRPr>
          </a:p>
          <a:p>
            <a:pPr>
              <a:lnSpc>
                <a:spcPct val="80000"/>
              </a:lnSpc>
              <a:buFontTx/>
              <a:buNone/>
            </a:pPr>
            <a:r>
              <a:rPr lang="es-ES" sz="3400" dirty="0" smtClean="0">
                <a:solidFill>
                  <a:srgbClr val="003366"/>
                </a:solidFill>
                <a:latin typeface="Arial Narrow" pitchFamily="34" charset="0"/>
              </a:rPr>
              <a:t>	Esta actividad fue emprendida por algunos internautas en respuesta a los numerosas estafas aparecidas en </a:t>
            </a:r>
            <a:r>
              <a:rPr lang="es-ES" sz="3400" dirty="0" smtClean="0">
                <a:solidFill>
                  <a:srgbClr val="003366"/>
                </a:solidFill>
                <a:latin typeface="Arial Narrow" pitchFamily="34" charset="0"/>
                <a:hlinkClick r:id="rId3" tooltip="Internet"/>
              </a:rPr>
              <a:t>Internet</a:t>
            </a:r>
            <a:r>
              <a:rPr lang="es-ES" sz="3400" dirty="0" smtClean="0">
                <a:solidFill>
                  <a:srgbClr val="003366"/>
                </a:solidFill>
                <a:latin typeface="Arial Narrow" pitchFamily="34" charset="0"/>
              </a:rPr>
              <a:t> y conocidas en inglés con el nombre de </a:t>
            </a:r>
            <a:r>
              <a:rPr lang="es-ES" sz="3400" i="1" dirty="0" smtClean="0">
                <a:solidFill>
                  <a:srgbClr val="003366"/>
                </a:solidFill>
                <a:latin typeface="Arial Narrow" pitchFamily="34" charset="0"/>
              </a:rPr>
              <a:t>scam</a:t>
            </a:r>
            <a:r>
              <a:rPr lang="es-ES" sz="3400" dirty="0" smtClean="0">
                <a:solidFill>
                  <a:srgbClr val="003366"/>
                </a:solidFill>
                <a:latin typeface="Arial Narrow" pitchFamily="34" charset="0"/>
              </a:rPr>
              <a:t>. Muchas páginas web publican la transcripción de correspondencia entre los timadores y sus pretendidas víctimas.</a:t>
            </a:r>
          </a:p>
          <a:p>
            <a:pPr>
              <a:lnSpc>
                <a:spcPct val="80000"/>
              </a:lnSpc>
              <a:buFontTx/>
              <a:buNone/>
            </a:pPr>
            <a:r>
              <a:rPr lang="es-ES" sz="3400" dirty="0" smtClean="0">
                <a:solidFill>
                  <a:srgbClr val="003366"/>
                </a:solidFill>
                <a:latin typeface="Arial Narrow" pitchFamily="34" charset="0"/>
              </a:rPr>
              <a:t>	Un trofeo codiciado por los </a:t>
            </a:r>
            <a:r>
              <a:rPr lang="es-ES" sz="3400" i="1" dirty="0" smtClean="0">
                <a:solidFill>
                  <a:srgbClr val="003366"/>
                </a:solidFill>
                <a:latin typeface="Arial Narrow" pitchFamily="34" charset="0"/>
              </a:rPr>
              <a:t>scam baiters</a:t>
            </a:r>
            <a:r>
              <a:rPr lang="es-ES" sz="3400" dirty="0" smtClean="0">
                <a:solidFill>
                  <a:srgbClr val="003366"/>
                </a:solidFill>
                <a:latin typeface="Arial Narrow" pitchFamily="34" charset="0"/>
              </a:rPr>
              <a:t> es el de la fotografía. Para conseguirla piden a los estafadores (a veces conocidos como «lads» o «mugus») pruebas físicas como una fotografía del estafador sosteniendo un cartel con señales acordadas de antemano o en poses ridículas con artículos personales (por ejemplo con un pescado sobre la cabeza).</a:t>
            </a:r>
          </a:p>
          <a:p>
            <a:pPr>
              <a:lnSpc>
                <a:spcPct val="80000"/>
              </a:lnSpc>
              <a:buFontTx/>
              <a:buNone/>
            </a:pPr>
            <a:endParaRPr lang="es-ES" sz="3400" dirty="0" smtClean="0">
              <a:solidFill>
                <a:srgbClr val="003366"/>
              </a:solidFill>
              <a:latin typeface="Arial Narrow" pitchFamily="34" charset="0"/>
            </a:endParaRPr>
          </a:p>
          <a:p>
            <a:pPr>
              <a:lnSpc>
                <a:spcPct val="80000"/>
              </a:lnSpc>
              <a:buFontTx/>
              <a:buNone/>
            </a:pPr>
            <a:r>
              <a:rPr lang="es-ES" sz="3400" dirty="0" smtClean="0">
                <a:solidFill>
                  <a:srgbClr val="003366"/>
                </a:solidFill>
                <a:latin typeface="Arial Narrow" pitchFamily="34" charset="0"/>
              </a:rPr>
              <a:t>	Los </a:t>
            </a:r>
            <a:r>
              <a:rPr lang="es-ES" sz="3400" i="1" dirty="0" smtClean="0">
                <a:solidFill>
                  <a:srgbClr val="003366"/>
                </a:solidFill>
                <a:latin typeface="Arial Narrow" pitchFamily="34" charset="0"/>
              </a:rPr>
              <a:t>scam baiters</a:t>
            </a:r>
            <a:r>
              <a:rPr lang="es-ES" sz="3400" dirty="0" smtClean="0">
                <a:solidFill>
                  <a:srgbClr val="003366"/>
                </a:solidFill>
                <a:latin typeface="Arial Narrow" pitchFamily="34" charset="0"/>
              </a:rPr>
              <a:t> también hacen que los estafadores vayan a una empresa de giros de dinero a buscar el dinero supuestamente enviado o les piden hacer reservas en hoteles a su nombre. Incluso hay algunos </a:t>
            </a:r>
            <a:r>
              <a:rPr lang="es-ES" sz="3400" i="1" dirty="0" smtClean="0">
                <a:solidFill>
                  <a:srgbClr val="003366"/>
                </a:solidFill>
                <a:latin typeface="Arial Narrow" pitchFamily="34" charset="0"/>
              </a:rPr>
              <a:t>scam baiters</a:t>
            </a:r>
            <a:r>
              <a:rPr lang="es-ES" sz="3400" dirty="0" smtClean="0">
                <a:solidFill>
                  <a:srgbClr val="003366"/>
                </a:solidFill>
                <a:latin typeface="Arial Narrow" pitchFamily="34" charset="0"/>
              </a:rPr>
              <a:t> que han logrado recibir dinero de los estafadores.</a:t>
            </a:r>
          </a:p>
          <a:p>
            <a:pPr>
              <a:lnSpc>
                <a:spcPct val="80000"/>
              </a:lnSpc>
              <a:buFontTx/>
              <a:buNone/>
            </a:pPr>
            <a:endParaRPr lang="es-ES" sz="3400" dirty="0" smtClean="0">
              <a:solidFill>
                <a:srgbClr val="003366"/>
              </a:solidFill>
              <a:latin typeface="Arial Narrow" pitchFamily="34" charset="0"/>
            </a:endParaRPr>
          </a:p>
          <a:p>
            <a:pPr>
              <a:lnSpc>
                <a:spcPct val="80000"/>
              </a:lnSpc>
              <a:buFontTx/>
              <a:buNone/>
            </a:pPr>
            <a:r>
              <a:rPr lang="es-ES" sz="3400" dirty="0" smtClean="0">
                <a:solidFill>
                  <a:srgbClr val="003366"/>
                </a:solidFill>
                <a:latin typeface="Arial Narrow" pitchFamily="34" charset="0"/>
              </a:rPr>
              <a:t>	 El </a:t>
            </a:r>
            <a:r>
              <a:rPr lang="es-ES" sz="3400" i="1" dirty="0" smtClean="0">
                <a:solidFill>
                  <a:srgbClr val="003366"/>
                </a:solidFill>
                <a:latin typeface="Arial Narrow" pitchFamily="34" charset="0"/>
              </a:rPr>
              <a:t>scam baiting</a:t>
            </a:r>
            <a:r>
              <a:rPr lang="es-ES" sz="3400" dirty="0" smtClean="0">
                <a:solidFill>
                  <a:srgbClr val="003366"/>
                </a:solidFill>
                <a:latin typeface="Arial Narrow" pitchFamily="34" charset="0"/>
              </a:rPr>
              <a:t> es una actividad potencialmente peligrosa. Ya se conoce de un asesinato de una víctima de estafa nigeriana y se cree que los </a:t>
            </a:r>
            <a:r>
              <a:rPr lang="es-ES" sz="3400" i="1" dirty="0" smtClean="0">
                <a:solidFill>
                  <a:srgbClr val="003366"/>
                </a:solidFill>
                <a:latin typeface="Arial Narrow" pitchFamily="34" charset="0"/>
              </a:rPr>
              <a:t>scam baiters</a:t>
            </a:r>
            <a:r>
              <a:rPr lang="es-ES" sz="3400" dirty="0" smtClean="0">
                <a:solidFill>
                  <a:srgbClr val="003366"/>
                </a:solidFill>
                <a:latin typeface="Arial Narrow" pitchFamily="34" charset="0"/>
              </a:rPr>
              <a:t> no son estimados por los estafadores. De todos modos no se conocen casos de </a:t>
            </a:r>
            <a:r>
              <a:rPr lang="es-ES" sz="3400" i="1" dirty="0" smtClean="0">
                <a:solidFill>
                  <a:srgbClr val="003366"/>
                </a:solidFill>
                <a:latin typeface="Arial Narrow" pitchFamily="34" charset="0"/>
              </a:rPr>
              <a:t>scam baiters</a:t>
            </a:r>
            <a:r>
              <a:rPr lang="es-ES" sz="3400" dirty="0" smtClean="0">
                <a:solidFill>
                  <a:srgbClr val="003366"/>
                </a:solidFill>
                <a:latin typeface="Arial Narrow" pitchFamily="34" charset="0"/>
              </a:rPr>
              <a:t> cuya identidad haya sido descubierta, ya que toda la actividad se desarrolla utilizando direcciones de correo falsas sin revelar detalles personales</a:t>
            </a:r>
            <a:endParaRPr lang="es-GT" sz="3400" dirty="0" smtClean="0">
              <a:solidFill>
                <a:srgbClr val="003366"/>
              </a:solidFill>
              <a:latin typeface="Arial Narrow" pitchFamily="34" charset="0"/>
            </a:endParaRP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MALWARE</a:t>
            </a:r>
            <a:endParaRPr lang="es-ES" dirty="0">
              <a:solidFill>
                <a:schemeClr val="bg1"/>
              </a:solidFill>
            </a:endParaRPr>
          </a:p>
        </p:txBody>
      </p:sp>
      <p:sp>
        <p:nvSpPr>
          <p:cNvPr id="3" name="2 Marcador de contenido"/>
          <p:cNvSpPr>
            <a:spLocks noGrp="1"/>
          </p:cNvSpPr>
          <p:nvPr>
            <p:ph idx="1"/>
          </p:nvPr>
        </p:nvSpPr>
        <p:spPr/>
        <p:txBody>
          <a:bodyPr>
            <a:normAutofit fontScale="62500" lnSpcReduction="20000"/>
          </a:bodyPr>
          <a:lstStyle/>
          <a:p>
            <a:pPr>
              <a:lnSpc>
                <a:spcPct val="80000"/>
              </a:lnSpc>
              <a:buFontTx/>
              <a:buNone/>
            </a:pPr>
            <a:r>
              <a:rPr lang="es-ES" b="1" dirty="0" smtClean="0">
                <a:solidFill>
                  <a:srgbClr val="003366"/>
                </a:solidFill>
                <a:latin typeface="Arial Narrow" pitchFamily="34" charset="0"/>
              </a:rPr>
              <a:t>Malware</a:t>
            </a:r>
            <a:r>
              <a:rPr lang="es-ES" dirty="0" smtClean="0">
                <a:solidFill>
                  <a:srgbClr val="003366"/>
                </a:solidFill>
                <a:latin typeface="Arial Narrow" pitchFamily="34" charset="0"/>
              </a:rPr>
              <a:t> </a:t>
            </a:r>
            <a:r>
              <a:rPr lang="es-ES" b="1" i="1" dirty="0" smtClean="0">
                <a:solidFill>
                  <a:srgbClr val="003366"/>
                </a:solidFill>
                <a:latin typeface="Arial Narrow" pitchFamily="34" charset="0"/>
              </a:rPr>
              <a:t>mal</a:t>
            </a:r>
            <a:r>
              <a:rPr lang="es-ES" i="1" dirty="0" smtClean="0">
                <a:solidFill>
                  <a:srgbClr val="003366"/>
                </a:solidFill>
                <a:latin typeface="Arial Narrow" pitchFamily="34" charset="0"/>
              </a:rPr>
              <a:t>icious soft</a:t>
            </a:r>
            <a:r>
              <a:rPr lang="es-ES" b="1" i="1" dirty="0" smtClean="0">
                <a:solidFill>
                  <a:srgbClr val="003366"/>
                </a:solidFill>
                <a:latin typeface="Arial Narrow" pitchFamily="34" charset="0"/>
              </a:rPr>
              <a:t>ware</a:t>
            </a:r>
            <a:r>
              <a:rPr lang="es-ES" dirty="0" smtClean="0">
                <a:solidFill>
                  <a:srgbClr val="003366"/>
                </a:solidFill>
                <a:latin typeface="Arial Narrow" pitchFamily="34" charset="0"/>
              </a:rPr>
              <a:t>, también (del </a:t>
            </a:r>
            <a:r>
              <a:rPr lang="es-ES" dirty="0" smtClean="0">
                <a:solidFill>
                  <a:srgbClr val="003366"/>
                </a:solidFill>
                <a:latin typeface="Arial Narrow" pitchFamily="34" charset="0"/>
                <a:hlinkClick r:id="rId2" tooltip="Idioma inglés"/>
              </a:rPr>
              <a:t>inglés</a:t>
            </a:r>
            <a:r>
              <a:rPr lang="es-ES" dirty="0" smtClean="0">
                <a:solidFill>
                  <a:srgbClr val="003366"/>
                </a:solidFill>
                <a:latin typeface="Arial Narrow" pitchFamily="34" charset="0"/>
              </a:rPr>
              <a:t> llamado </a:t>
            </a:r>
            <a:r>
              <a:rPr lang="es-ES" b="1" dirty="0" smtClean="0">
                <a:solidFill>
                  <a:srgbClr val="003366"/>
                </a:solidFill>
                <a:latin typeface="Arial Narrow" pitchFamily="34" charset="0"/>
              </a:rPr>
              <a:t>badware</a:t>
            </a:r>
            <a:r>
              <a:rPr lang="es-ES" dirty="0" smtClean="0">
                <a:solidFill>
                  <a:srgbClr val="003366"/>
                </a:solidFill>
                <a:latin typeface="Arial Narrow" pitchFamily="34" charset="0"/>
              </a:rPr>
              <a:t> o </a:t>
            </a:r>
            <a:r>
              <a:rPr lang="es-ES" b="1" dirty="0" smtClean="0">
                <a:solidFill>
                  <a:srgbClr val="003366"/>
                </a:solidFill>
                <a:latin typeface="Arial Narrow" pitchFamily="34" charset="0"/>
              </a:rPr>
              <a:t>software malicioso</a:t>
            </a:r>
            <a:r>
              <a:rPr lang="es-ES" dirty="0" smtClean="0">
                <a:solidFill>
                  <a:srgbClr val="003366"/>
                </a:solidFill>
                <a:latin typeface="Arial Narrow" pitchFamily="34" charset="0"/>
              </a:rPr>
              <a:t>) es un </a:t>
            </a:r>
            <a:r>
              <a:rPr lang="es-ES" dirty="0" smtClean="0">
                <a:solidFill>
                  <a:srgbClr val="003366"/>
                </a:solidFill>
                <a:latin typeface="Arial Narrow" pitchFamily="34" charset="0"/>
                <a:hlinkClick r:id="rId3" tooltip="Software"/>
              </a:rPr>
              <a:t>software</a:t>
            </a:r>
            <a:r>
              <a:rPr lang="es-ES" dirty="0" smtClean="0">
                <a:solidFill>
                  <a:srgbClr val="003366"/>
                </a:solidFill>
                <a:latin typeface="Arial Narrow" pitchFamily="34" charset="0"/>
              </a:rPr>
              <a:t> que tiene como objetivo infiltrarse en o dañar un </a:t>
            </a:r>
            <a:r>
              <a:rPr lang="es-ES" dirty="0" smtClean="0">
                <a:solidFill>
                  <a:srgbClr val="003366"/>
                </a:solidFill>
                <a:latin typeface="Arial Narrow" pitchFamily="34" charset="0"/>
                <a:hlinkClick r:id="rId4" tooltip="Computadora"/>
              </a:rPr>
              <a:t>ordenador</a:t>
            </a:r>
            <a:r>
              <a:rPr lang="es-ES" dirty="0" smtClean="0">
                <a:solidFill>
                  <a:srgbClr val="003366"/>
                </a:solidFill>
                <a:latin typeface="Arial Narrow" pitchFamily="34" charset="0"/>
              </a:rPr>
              <a:t> sin el conocimiento de su dueño y con finalidades muy diversas ya que en esta categoría encontramos desde un </a:t>
            </a:r>
            <a:r>
              <a:rPr lang="es-ES" dirty="0" smtClean="0">
                <a:solidFill>
                  <a:srgbClr val="003366"/>
                </a:solidFill>
                <a:latin typeface="Arial Narrow" pitchFamily="34" charset="0"/>
                <a:hlinkClick r:id="rId5" tooltip="Troyano (informática)"/>
              </a:rPr>
              <a:t>troyano</a:t>
            </a:r>
            <a:r>
              <a:rPr lang="es-ES" dirty="0" smtClean="0">
                <a:solidFill>
                  <a:srgbClr val="003366"/>
                </a:solidFill>
                <a:latin typeface="Arial Narrow" pitchFamily="34" charset="0"/>
              </a:rPr>
              <a:t> hasta un </a:t>
            </a:r>
            <a:r>
              <a:rPr lang="es-ES" dirty="0" smtClean="0">
                <a:solidFill>
                  <a:srgbClr val="003366"/>
                </a:solidFill>
                <a:latin typeface="Arial Narrow" pitchFamily="34" charset="0"/>
                <a:hlinkClick r:id="rId6" tooltip="Spyware"/>
              </a:rPr>
              <a:t>spyware</a:t>
            </a:r>
            <a:r>
              <a:rPr lang="es-ES" dirty="0" smtClean="0">
                <a:solidFill>
                  <a:srgbClr val="003366"/>
                </a:solidFill>
                <a:latin typeface="Arial Narrow" pitchFamily="34" charset="0"/>
              </a:rPr>
              <a:t>.</a:t>
            </a:r>
          </a:p>
          <a:p>
            <a:pPr>
              <a:lnSpc>
                <a:spcPct val="80000"/>
              </a:lnSpc>
              <a:buFontTx/>
              <a:buNone/>
            </a:pPr>
            <a:r>
              <a:rPr lang="es-ES" dirty="0" smtClean="0">
                <a:solidFill>
                  <a:srgbClr val="003366"/>
                </a:solidFill>
                <a:latin typeface="Arial Narrow" pitchFamily="34" charset="0"/>
              </a:rPr>
              <a:t>	Esta expresión es un término general muy utilizado por profesionales de la computación para definir una variedad de softwares o programas de códigos hostiles e intrusivos. Muchos usuarios de computadores no están aún familiarizados con este término y otros incluso nunca lo han utilizado. Sin embargo la expresión "</a:t>
            </a:r>
            <a:r>
              <a:rPr lang="es-ES" dirty="0" smtClean="0">
                <a:solidFill>
                  <a:srgbClr val="003366"/>
                </a:solidFill>
                <a:latin typeface="Arial Narrow" pitchFamily="34" charset="0"/>
                <a:hlinkClick r:id="rId7" tooltip="Virus informático"/>
              </a:rPr>
              <a:t>virus informático</a:t>
            </a:r>
            <a:r>
              <a:rPr lang="es-ES" dirty="0" smtClean="0">
                <a:solidFill>
                  <a:srgbClr val="003366"/>
                </a:solidFill>
                <a:latin typeface="Arial Narrow" pitchFamily="34" charset="0"/>
              </a:rPr>
              <a:t>" es más utilizada en el lenguaje cotidiano y a menudo en los medios de comunicación para describir todos los tipos de malware.</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Se debe considerar que el ataque a la </a:t>
            </a:r>
            <a:r>
              <a:rPr lang="es-ES" dirty="0" smtClean="0">
                <a:solidFill>
                  <a:srgbClr val="003366"/>
                </a:solidFill>
                <a:latin typeface="Arial Narrow" pitchFamily="34" charset="0"/>
                <a:hlinkClick r:id="rId8" tooltip="Vulnerabilidad"/>
              </a:rPr>
              <a:t>vulnerabilidad</a:t>
            </a:r>
            <a:r>
              <a:rPr lang="es-ES" dirty="0" smtClean="0">
                <a:solidFill>
                  <a:srgbClr val="003366"/>
                </a:solidFill>
                <a:latin typeface="Arial Narrow" pitchFamily="34" charset="0"/>
              </a:rPr>
              <a:t> por malware, puede ser a una aplicación, una computadora, un sistema operativo o una red.</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Malware o software de actividades ilegales es una categoría de código malicioso que incluye virus, gusanos y caballos de Troya. El malware destructivo utiliza herramientas de comunicación conocidas para distribuir gusanos que se envían por correo electrónico y mensajes instantáneos, caballos de Troya que provienen de ciertos sitios Web y archivos infectados de virus que se descargan de conexiones P2P. El malware también buscará explotar en silencio las vulnerabilidades existentes en sistemas.</a:t>
            </a:r>
            <a:endParaRPr lang="es-GT" dirty="0" smtClean="0">
              <a:solidFill>
                <a:srgbClr val="003366"/>
              </a:solidFill>
              <a:latin typeface="Arial Narrow" pitchFamily="34" charset="0"/>
            </a:endParaRPr>
          </a:p>
          <a:p>
            <a:endParaRPr lang="es-ES" dirty="0"/>
          </a:p>
        </p:txBody>
      </p:sp>
      <p:pic>
        <p:nvPicPr>
          <p:cNvPr id="4" name="Picture 7" descr="Malware"/>
          <p:cNvPicPr>
            <a:picLocks noGrp="1" noChangeAspect="1" noChangeArrowheads="1"/>
          </p:cNvPicPr>
          <p:nvPr>
            <p:ph sz="half" idx="2"/>
          </p:nvPr>
        </p:nvPicPr>
        <p:blipFill>
          <a:blip r:embed="rId9"/>
          <a:srcRect/>
          <a:stretch>
            <a:fillRect/>
          </a:stretch>
        </p:blipFill>
        <p:spPr>
          <a:xfrm>
            <a:off x="1476375" y="692150"/>
            <a:ext cx="647700" cy="622300"/>
          </a:xfrm>
          <a:noFill/>
          <a:ln/>
        </p:spPr>
      </p:pic>
      <p:pic>
        <p:nvPicPr>
          <p:cNvPr id="5" name="Picture 7" descr="Malware"/>
          <p:cNvPicPr>
            <a:picLocks noChangeAspect="1" noChangeArrowheads="1"/>
          </p:cNvPicPr>
          <p:nvPr/>
        </p:nvPicPr>
        <p:blipFill>
          <a:blip r:embed="rId9"/>
          <a:srcRect/>
          <a:stretch>
            <a:fillRect/>
          </a:stretch>
        </p:blipFill>
        <p:spPr>
          <a:xfrm>
            <a:off x="1357290" y="500042"/>
            <a:ext cx="647700" cy="622300"/>
          </a:xfrm>
          <a:prstGeom prst="rect">
            <a:avLst/>
          </a:prstGeo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solidFill>
                  <a:schemeClr val="bg1"/>
                </a:solidFill>
                <a:effectLst>
                  <a:outerShdw blurRad="38100" dist="38100" dir="2700000" algn="tl">
                    <a:srgbClr val="000000"/>
                  </a:outerShdw>
                </a:effectLst>
                <a:latin typeface="Arial Narrow" pitchFamily="34" charset="0"/>
              </a:rPr>
              <a:t>Como atacan?</a:t>
            </a:r>
            <a:endParaRPr lang="es-ES" dirty="0">
              <a:solidFill>
                <a:schemeClr val="bg1"/>
              </a:solidFill>
            </a:endParaRPr>
          </a:p>
        </p:txBody>
      </p:sp>
      <p:sp>
        <p:nvSpPr>
          <p:cNvPr id="3" name="2 Marcador de contenido"/>
          <p:cNvSpPr>
            <a:spLocks noGrp="1"/>
          </p:cNvSpPr>
          <p:nvPr>
            <p:ph idx="1"/>
          </p:nvPr>
        </p:nvSpPr>
        <p:spPr/>
        <p:txBody>
          <a:bodyPr>
            <a:normAutofit lnSpcReduction="10000"/>
          </a:bodyPr>
          <a:lstStyle/>
          <a:p>
            <a:pPr>
              <a:lnSpc>
                <a:spcPct val="80000"/>
              </a:lnSpc>
              <a:buFontTx/>
              <a:buNone/>
            </a:pPr>
            <a:r>
              <a:rPr lang="es-ES" sz="1600" b="1" dirty="0" smtClean="0">
                <a:solidFill>
                  <a:srgbClr val="003366"/>
                </a:solidFill>
                <a:latin typeface="Arial Narrow" pitchFamily="34" charset="0"/>
              </a:rPr>
              <a:t>Cómo sabe que lo atacan?</a:t>
            </a:r>
          </a:p>
          <a:p>
            <a:pPr marL="1087438" lvl="1" indent="-304800">
              <a:lnSpc>
                <a:spcPct val="80000"/>
              </a:lnSpc>
            </a:pPr>
            <a:r>
              <a:rPr lang="es-ES" sz="1600" dirty="0" smtClean="0">
                <a:solidFill>
                  <a:srgbClr val="003366"/>
                </a:solidFill>
                <a:latin typeface="Arial Narrow" pitchFamily="34" charset="0"/>
              </a:rPr>
              <a:t>El malware trata de pasar inadvertido, ya sea escondiéndose o simplemente ocultándose en un sistema conocido para el usuario. </a:t>
            </a:r>
            <a:endParaRPr lang="es-ES" sz="1600" b="1" dirty="0" smtClean="0">
              <a:solidFill>
                <a:srgbClr val="003366"/>
              </a:solidFill>
              <a:latin typeface="Arial Narrow" pitchFamily="34" charset="0"/>
            </a:endParaRPr>
          </a:p>
          <a:p>
            <a:pPr>
              <a:lnSpc>
                <a:spcPct val="80000"/>
              </a:lnSpc>
              <a:buFontTx/>
              <a:buNone/>
            </a:pPr>
            <a:r>
              <a:rPr lang="es-ES" sz="1600" b="1" dirty="0" smtClean="0">
                <a:solidFill>
                  <a:srgbClr val="003366"/>
                </a:solidFill>
                <a:latin typeface="Arial Narrow" pitchFamily="34" charset="0"/>
              </a:rPr>
              <a:t>Qué hacer:</a:t>
            </a:r>
          </a:p>
          <a:p>
            <a:pPr>
              <a:lnSpc>
                <a:spcPct val="80000"/>
              </a:lnSpc>
            </a:pPr>
            <a:r>
              <a:rPr lang="es-ES" sz="1600" dirty="0" smtClean="0">
                <a:solidFill>
                  <a:srgbClr val="003366"/>
                </a:solidFill>
                <a:latin typeface="Arial Narrow" pitchFamily="34" charset="0"/>
              </a:rPr>
              <a:t>Sólo abra adjuntos de correos electrónicos o de mensajes instantáneos que provienen de una fuente de confianza y cuando los está esperando. </a:t>
            </a:r>
          </a:p>
          <a:p>
            <a:pPr>
              <a:lnSpc>
                <a:spcPct val="80000"/>
              </a:lnSpc>
            </a:pPr>
            <a:r>
              <a:rPr lang="es-ES" sz="1600" dirty="0" smtClean="0">
                <a:solidFill>
                  <a:srgbClr val="003366"/>
                </a:solidFill>
                <a:latin typeface="Arial Narrow" pitchFamily="34" charset="0"/>
              </a:rPr>
              <a:t>Analice los adjuntos de correos electrónicos con Norton Internet Security antes de abrirlos. </a:t>
            </a:r>
          </a:p>
          <a:p>
            <a:pPr>
              <a:lnSpc>
                <a:spcPct val="80000"/>
              </a:lnSpc>
            </a:pPr>
            <a:r>
              <a:rPr lang="es-ES" sz="1600" dirty="0" smtClean="0">
                <a:solidFill>
                  <a:srgbClr val="003366"/>
                </a:solidFill>
                <a:latin typeface="Arial Narrow" pitchFamily="34" charset="0"/>
              </a:rPr>
              <a:t>Elimine todos los mensajes no deseados sin abrirlos. </a:t>
            </a:r>
          </a:p>
          <a:p>
            <a:pPr>
              <a:lnSpc>
                <a:spcPct val="80000"/>
              </a:lnSpc>
            </a:pPr>
            <a:r>
              <a:rPr lang="es-ES" sz="1600" dirty="0" smtClean="0">
                <a:solidFill>
                  <a:srgbClr val="003366"/>
                </a:solidFill>
                <a:latin typeface="Arial Narrow" pitchFamily="34" charset="0"/>
              </a:rPr>
              <a:t>No haga clic en vínculos Web que envió alguien que no conoce. </a:t>
            </a:r>
          </a:p>
          <a:p>
            <a:pPr>
              <a:lnSpc>
                <a:spcPct val="80000"/>
              </a:lnSpc>
            </a:pPr>
            <a:r>
              <a:rPr lang="es-ES" sz="1600" dirty="0" smtClean="0">
                <a:solidFill>
                  <a:srgbClr val="003366"/>
                </a:solidFill>
                <a:latin typeface="Arial Narrow" pitchFamily="34" charset="0"/>
              </a:rPr>
              <a:t>Si alguna persona de su lista de contactos está enviando mensajes, archivos o vínculos a sitios Web extraños, cierre la sesión de mensajería instantánea. </a:t>
            </a:r>
          </a:p>
          <a:p>
            <a:pPr>
              <a:lnSpc>
                <a:spcPct val="80000"/>
              </a:lnSpc>
            </a:pPr>
            <a:r>
              <a:rPr lang="es-ES" sz="1600" dirty="0" smtClean="0">
                <a:solidFill>
                  <a:srgbClr val="003366"/>
                </a:solidFill>
                <a:latin typeface="Arial Narrow" pitchFamily="34" charset="0"/>
              </a:rPr>
              <a:t>Analice todos los archivos con una solución de seguridad en Internet antes de enviarlos al sistema. </a:t>
            </a:r>
          </a:p>
          <a:p>
            <a:pPr>
              <a:lnSpc>
                <a:spcPct val="80000"/>
              </a:lnSpc>
            </a:pPr>
            <a:r>
              <a:rPr lang="es-ES" sz="1600" dirty="0" smtClean="0">
                <a:solidFill>
                  <a:srgbClr val="003366"/>
                </a:solidFill>
                <a:latin typeface="Arial Narrow" pitchFamily="34" charset="0"/>
              </a:rPr>
              <a:t>Sólo envíe archivos desde una fuente conocida. </a:t>
            </a:r>
          </a:p>
          <a:p>
            <a:pPr>
              <a:lnSpc>
                <a:spcPct val="80000"/>
              </a:lnSpc>
            </a:pPr>
            <a:r>
              <a:rPr lang="es-ES" sz="1600" dirty="0" smtClean="0">
                <a:solidFill>
                  <a:srgbClr val="003366"/>
                </a:solidFill>
                <a:latin typeface="Arial Narrow" pitchFamily="34" charset="0"/>
              </a:rPr>
              <a:t>Utilice Norton Internet Security para bloquear toda la comunicación saliente no solicitada. </a:t>
            </a:r>
          </a:p>
          <a:p>
            <a:pPr>
              <a:lnSpc>
                <a:spcPct val="80000"/>
              </a:lnSpc>
            </a:pPr>
            <a:r>
              <a:rPr lang="es-ES" sz="1600" dirty="0" smtClean="0">
                <a:solidFill>
                  <a:srgbClr val="003366"/>
                </a:solidFill>
                <a:latin typeface="Arial Narrow" pitchFamily="34" charset="0"/>
              </a:rPr>
              <a:t>Mantenga actualizados los parches de seguridad. </a:t>
            </a:r>
            <a:endParaRPr lang="es-ES" sz="1600" b="1" dirty="0" smtClean="0">
              <a:solidFill>
                <a:srgbClr val="003366"/>
              </a:solidFill>
              <a:latin typeface="Arial Narrow" pitchFamily="34" charset="0"/>
              <a:hlinkClick r:id="rId2"/>
            </a:endParaRPr>
          </a:p>
          <a:p>
            <a:pPr>
              <a:lnSpc>
                <a:spcPct val="80000"/>
              </a:lnSpc>
            </a:pPr>
            <a:r>
              <a:rPr lang="es-ES" sz="1600" b="1" dirty="0" smtClean="0">
                <a:solidFill>
                  <a:srgbClr val="003366"/>
                </a:solidFill>
                <a:latin typeface="Arial Narrow" pitchFamily="34" charset="0"/>
                <a:hlinkClick r:id="rId2"/>
              </a:rPr>
              <a:t>Norton Internet Security - Protección contra malware</a:t>
            </a:r>
            <a:r>
              <a:rPr lang="es-ES" sz="1600" b="1" dirty="0" smtClean="0">
                <a:solidFill>
                  <a:srgbClr val="003366"/>
                </a:solidFill>
                <a:latin typeface="Arial Narrow" pitchFamily="34" charset="0"/>
              </a:rPr>
              <a:t> </a:t>
            </a:r>
            <a:endParaRPr lang="es-ES" sz="1600" dirty="0" smtClean="0">
              <a:solidFill>
                <a:srgbClr val="003366"/>
              </a:solidFill>
              <a:latin typeface="Arial Narrow" pitchFamily="34" charset="0"/>
            </a:endParaRPr>
          </a:p>
          <a:p>
            <a:pPr>
              <a:lnSpc>
                <a:spcPct val="80000"/>
              </a:lnSpc>
            </a:pPr>
            <a:r>
              <a:rPr lang="es-ES" sz="1600" dirty="0" smtClean="0">
                <a:solidFill>
                  <a:srgbClr val="003366"/>
                </a:solidFill>
                <a:latin typeface="Arial Narrow" pitchFamily="34" charset="0"/>
              </a:rPr>
              <a:t>Remueve virus, gusanos y troyanos de los archivos descargados </a:t>
            </a:r>
          </a:p>
          <a:p>
            <a:pPr>
              <a:lnSpc>
                <a:spcPct val="80000"/>
              </a:lnSpc>
            </a:pPr>
            <a:r>
              <a:rPr lang="es-ES" sz="1600" dirty="0" smtClean="0">
                <a:solidFill>
                  <a:srgbClr val="003366"/>
                </a:solidFill>
                <a:latin typeface="Arial Narrow" pitchFamily="34" charset="0"/>
              </a:rPr>
              <a:t>Impide que amenazas desconocidas se introduzcan en su equipo </a:t>
            </a:r>
          </a:p>
          <a:p>
            <a:pPr>
              <a:lnSpc>
                <a:spcPct val="80000"/>
              </a:lnSpc>
            </a:pPr>
            <a:r>
              <a:rPr lang="es-ES" sz="1600" dirty="0" smtClean="0">
                <a:solidFill>
                  <a:srgbClr val="003366"/>
                </a:solidFill>
                <a:latin typeface="Arial Narrow" pitchFamily="34" charset="0"/>
              </a:rPr>
              <a:t>Elimina los virus del correo electrónico y de los mensajes instantáneos</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SPYWARE</a:t>
            </a:r>
            <a:endParaRPr lang="es-ES" dirty="0">
              <a:solidFill>
                <a:schemeClr val="bg1"/>
              </a:solidFill>
            </a:endParaRPr>
          </a:p>
        </p:txBody>
      </p:sp>
      <p:sp>
        <p:nvSpPr>
          <p:cNvPr id="3" name="2 Marcador de contenido"/>
          <p:cNvSpPr>
            <a:spLocks noGrp="1"/>
          </p:cNvSpPr>
          <p:nvPr>
            <p:ph idx="1"/>
          </p:nvPr>
        </p:nvSpPr>
        <p:spPr/>
        <p:txBody>
          <a:bodyPr>
            <a:normAutofit fontScale="55000" lnSpcReduction="20000"/>
          </a:bodyPr>
          <a:lstStyle/>
          <a:p>
            <a:pPr>
              <a:lnSpc>
                <a:spcPct val="80000"/>
              </a:lnSpc>
              <a:buFontTx/>
              <a:buNone/>
            </a:pPr>
            <a:r>
              <a:rPr lang="es-ES" dirty="0" smtClean="0">
                <a:solidFill>
                  <a:srgbClr val="003366"/>
                </a:solidFill>
                <a:latin typeface="Arial Narrow" pitchFamily="34" charset="0"/>
              </a:rPr>
              <a:t>Los </a:t>
            </a:r>
            <a:r>
              <a:rPr lang="es-ES" b="1" dirty="0" smtClean="0">
                <a:solidFill>
                  <a:srgbClr val="003366"/>
                </a:solidFill>
                <a:latin typeface="Arial Narrow" pitchFamily="34" charset="0"/>
              </a:rPr>
              <a:t>programas espías</a:t>
            </a:r>
            <a:r>
              <a:rPr lang="es-ES" dirty="0" smtClean="0">
                <a:solidFill>
                  <a:srgbClr val="003366"/>
                </a:solidFill>
                <a:latin typeface="Arial Narrow" pitchFamily="34" charset="0"/>
              </a:rPr>
              <a:t> o </a:t>
            </a:r>
            <a:r>
              <a:rPr lang="es-ES" b="1" dirty="0" smtClean="0">
                <a:solidFill>
                  <a:srgbClr val="003366"/>
                </a:solidFill>
                <a:latin typeface="Arial Narrow" pitchFamily="34" charset="0"/>
              </a:rPr>
              <a:t>spywares</a:t>
            </a:r>
            <a:r>
              <a:rPr lang="es-ES" dirty="0" smtClean="0">
                <a:solidFill>
                  <a:srgbClr val="003366"/>
                </a:solidFill>
                <a:latin typeface="Arial Narrow" pitchFamily="34" charset="0"/>
              </a:rPr>
              <a:t> son aplicaciones que recopilan información sobre una persona u organización sin su conocimiento. La función más común que tienen estos programas es la de recopilar información sobre el usuario y distribuirlo a empresas publicitarias u otras organizaciones interesadas, pero también se han empleado en círculos legales para recopilar información contra sospechosos de delitos, como en el caso de la piratería de software. </a:t>
            </a:r>
          </a:p>
          <a:p>
            <a:pPr>
              <a:lnSpc>
                <a:spcPct val="80000"/>
              </a:lnSpc>
              <a:buFontTx/>
              <a:buNone/>
            </a:pPr>
            <a:r>
              <a:rPr lang="es-ES" dirty="0" smtClean="0">
                <a:solidFill>
                  <a:srgbClr val="003366"/>
                </a:solidFill>
                <a:latin typeface="Arial Narrow" pitchFamily="34" charset="0"/>
              </a:rPr>
              <a:t>	</a:t>
            </a:r>
          </a:p>
          <a:p>
            <a:pPr>
              <a:lnSpc>
                <a:spcPct val="80000"/>
              </a:lnSpc>
              <a:buFontTx/>
              <a:buNone/>
            </a:pPr>
            <a:r>
              <a:rPr lang="es-ES" dirty="0" smtClean="0">
                <a:solidFill>
                  <a:srgbClr val="003366"/>
                </a:solidFill>
                <a:latin typeface="Arial Narrow" pitchFamily="34" charset="0"/>
              </a:rPr>
              <a:t>	Además pueden servir para enviar a los usuarios a sitios de internet que tienen la imagen corporativa de otros, con el objetivo de obtener información importante. Dado que el spyware usa normalmente la conexión de una computadora a Internet para transmitir información, consume ancho de banda, con lo cual, puede verse afectada la velocidad de transferencia de datos entre dicha computadora y otra(s) conectada(s) a Internet.</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Pueden tener acceso por ejemplo a: el </a:t>
            </a:r>
            <a:r>
              <a:rPr lang="es-ES" dirty="0" smtClean="0">
                <a:solidFill>
                  <a:srgbClr val="003366"/>
                </a:solidFill>
                <a:latin typeface="Arial Narrow" pitchFamily="34" charset="0"/>
                <a:hlinkClick r:id="rId2" tooltip="Correo electrónico"/>
              </a:rPr>
              <a:t>correo electrónico</a:t>
            </a:r>
            <a:r>
              <a:rPr lang="es-ES" dirty="0" smtClean="0">
                <a:solidFill>
                  <a:srgbClr val="003366"/>
                </a:solidFill>
                <a:latin typeface="Arial Narrow" pitchFamily="34" charset="0"/>
              </a:rPr>
              <a:t> y el </a:t>
            </a:r>
            <a:r>
              <a:rPr lang="es-ES" dirty="0" smtClean="0">
                <a:solidFill>
                  <a:srgbClr val="003366"/>
                </a:solidFill>
                <a:latin typeface="Arial Narrow" pitchFamily="34" charset="0"/>
                <a:hlinkClick r:id="rId3" tooltip="Password"/>
              </a:rPr>
              <a:t>password</a:t>
            </a:r>
            <a:r>
              <a:rPr lang="es-ES" dirty="0" smtClean="0">
                <a:solidFill>
                  <a:srgbClr val="003366"/>
                </a:solidFill>
                <a:latin typeface="Arial Narrow" pitchFamily="34" charset="0"/>
              </a:rPr>
              <a:t>; dirección </a:t>
            </a:r>
            <a:r>
              <a:rPr lang="es-ES" dirty="0" smtClean="0">
                <a:solidFill>
                  <a:srgbClr val="003366"/>
                </a:solidFill>
                <a:latin typeface="Arial Narrow" pitchFamily="34" charset="0"/>
                <a:hlinkClick r:id="rId4" tooltip="IP"/>
              </a:rPr>
              <a:t>IP</a:t>
            </a:r>
            <a:r>
              <a:rPr lang="es-ES" dirty="0" smtClean="0">
                <a:solidFill>
                  <a:srgbClr val="003366"/>
                </a:solidFill>
                <a:latin typeface="Arial Narrow" pitchFamily="34" charset="0"/>
              </a:rPr>
              <a:t> y </a:t>
            </a:r>
            <a:r>
              <a:rPr lang="es-ES" dirty="0" smtClean="0">
                <a:solidFill>
                  <a:srgbClr val="003366"/>
                </a:solidFill>
                <a:latin typeface="Arial Narrow" pitchFamily="34" charset="0"/>
                <a:hlinkClick r:id="rId5" tooltip="DNS"/>
              </a:rPr>
              <a:t>DNS</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6" tooltip="Teléfono"/>
              </a:rPr>
              <a:t>teléfono</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7" tooltip="País"/>
              </a:rPr>
              <a:t>país</a:t>
            </a:r>
            <a:r>
              <a:rPr lang="es-ES" dirty="0" smtClean="0">
                <a:solidFill>
                  <a:srgbClr val="003366"/>
                </a:solidFill>
                <a:latin typeface="Arial Narrow" pitchFamily="34" charset="0"/>
              </a:rPr>
              <a:t>; páginas que se visitan, qué tiempos se está en ellas y con qué frecuencia se regresa; qué </a:t>
            </a:r>
            <a:r>
              <a:rPr lang="es-ES" dirty="0" smtClean="0">
                <a:solidFill>
                  <a:srgbClr val="003366"/>
                </a:solidFill>
                <a:latin typeface="Arial Narrow" pitchFamily="34" charset="0"/>
                <a:hlinkClick r:id="rId8" tooltip="Software"/>
              </a:rPr>
              <a:t>software</a:t>
            </a:r>
            <a:r>
              <a:rPr lang="es-ES" dirty="0" smtClean="0">
                <a:solidFill>
                  <a:srgbClr val="003366"/>
                </a:solidFill>
                <a:latin typeface="Arial Narrow" pitchFamily="34" charset="0"/>
              </a:rPr>
              <a:t> está instalado en el equipo y cuál se descarga; qué compras se hacen por internet; tarjeta de crédito y cuentas de banco.</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Los programas espía pueden ser instalados en un ordenador mediante un </a:t>
            </a:r>
            <a:r>
              <a:rPr lang="es-ES" dirty="0" smtClean="0">
                <a:solidFill>
                  <a:srgbClr val="003366"/>
                </a:solidFill>
                <a:latin typeface="Arial Narrow" pitchFamily="34" charset="0"/>
                <a:hlinkClick r:id="rId9" tooltip="Virus informático"/>
              </a:rPr>
              <a:t>virus</a:t>
            </a:r>
            <a:r>
              <a:rPr lang="es-ES" dirty="0" smtClean="0">
                <a:solidFill>
                  <a:srgbClr val="003366"/>
                </a:solidFill>
                <a:latin typeface="Arial Narrow" pitchFamily="34" charset="0"/>
              </a:rPr>
              <a:t>, un </a:t>
            </a:r>
            <a:r>
              <a:rPr lang="es-ES" dirty="0" smtClean="0">
                <a:solidFill>
                  <a:srgbClr val="003366"/>
                </a:solidFill>
                <a:latin typeface="Arial Narrow" pitchFamily="34" charset="0"/>
                <a:hlinkClick r:id="rId10" tooltip="Troyano (informática)"/>
              </a:rPr>
              <a:t>troyano</a:t>
            </a:r>
            <a:r>
              <a:rPr lang="es-ES" dirty="0" smtClean="0">
                <a:solidFill>
                  <a:srgbClr val="003366"/>
                </a:solidFill>
                <a:latin typeface="Arial Narrow" pitchFamily="34" charset="0"/>
              </a:rPr>
              <a:t> que se distribuye por </a:t>
            </a:r>
            <a:r>
              <a:rPr lang="es-ES" dirty="0" smtClean="0">
                <a:solidFill>
                  <a:srgbClr val="003366"/>
                </a:solidFill>
                <a:latin typeface="Arial Narrow" pitchFamily="34" charset="0"/>
                <a:hlinkClick r:id="rId2" tooltip="Correo electrónico"/>
              </a:rPr>
              <a:t>correo electrónico</a:t>
            </a:r>
            <a:r>
              <a:rPr lang="es-ES" dirty="0" smtClean="0">
                <a:solidFill>
                  <a:srgbClr val="003366"/>
                </a:solidFill>
                <a:latin typeface="Arial Narrow" pitchFamily="34" charset="0"/>
              </a:rPr>
              <a:t>, como el programa </a:t>
            </a:r>
            <a:r>
              <a:rPr lang="es-ES" b="1" dirty="0" smtClean="0">
                <a:solidFill>
                  <a:srgbClr val="003366"/>
                </a:solidFill>
                <a:latin typeface="Arial Narrow" pitchFamily="34" charset="0"/>
                <a:hlinkClick r:id="rId11" tooltip="Magic Lantern"/>
              </a:rPr>
              <a:t>Magic </a:t>
            </a:r>
            <a:r>
              <a:rPr lang="es-ES" b="1" dirty="0" err="1" smtClean="0">
                <a:solidFill>
                  <a:srgbClr val="003366"/>
                </a:solidFill>
                <a:latin typeface="Arial Narrow" pitchFamily="34" charset="0"/>
                <a:hlinkClick r:id="rId11" tooltip="Magic Lantern"/>
              </a:rPr>
              <a:t>Lantern</a:t>
            </a:r>
            <a:r>
              <a:rPr lang="es-ES" dirty="0" smtClean="0">
                <a:solidFill>
                  <a:srgbClr val="003366"/>
                </a:solidFill>
                <a:latin typeface="Arial Narrow" pitchFamily="34" charset="0"/>
              </a:rPr>
              <a:t> desarrollado por el </a:t>
            </a:r>
            <a:r>
              <a:rPr lang="es-ES" b="1" dirty="0" smtClean="0">
                <a:solidFill>
                  <a:srgbClr val="003366"/>
                </a:solidFill>
                <a:latin typeface="Arial Narrow" pitchFamily="34" charset="0"/>
                <a:hlinkClick r:id="rId12" tooltip="FBI"/>
              </a:rPr>
              <a:t>FBI</a:t>
            </a:r>
            <a:r>
              <a:rPr lang="es-ES" dirty="0" smtClean="0">
                <a:solidFill>
                  <a:srgbClr val="003366"/>
                </a:solidFill>
                <a:latin typeface="Arial Narrow" pitchFamily="34" charset="0"/>
              </a:rPr>
              <a:t>, o bien puede estar oculto en la instalación de un programa aparentemente inocuo</a:t>
            </a:r>
            <a:endParaRPr lang="es-ES" dirty="0"/>
          </a:p>
        </p:txBody>
      </p:sp>
      <p:pic>
        <p:nvPicPr>
          <p:cNvPr id="4" name="Picture 7" descr="Software espía o spyware "/>
          <p:cNvPicPr>
            <a:picLocks noChangeAspect="1" noChangeArrowheads="1"/>
          </p:cNvPicPr>
          <p:nvPr/>
        </p:nvPicPr>
        <p:blipFill>
          <a:blip r:embed="rId13"/>
          <a:srcRect/>
          <a:stretch>
            <a:fillRect/>
          </a:stretch>
        </p:blipFill>
        <p:spPr>
          <a:xfrm>
            <a:off x="1714480" y="428604"/>
            <a:ext cx="720725" cy="693738"/>
          </a:xfrm>
          <a:prstGeom prst="rect">
            <a:avLst/>
          </a:prstGeo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solidFill>
                  <a:srgbClr val="006699"/>
                </a:solidFill>
                <a:effectLst>
                  <a:outerShdw blurRad="38100" dist="38100" dir="2700000" algn="tl">
                    <a:srgbClr val="000000"/>
                  </a:outerShdw>
                </a:effectLst>
                <a:latin typeface="Arial Narrow" pitchFamily="34" charset="0"/>
              </a:rPr>
              <a:t>Como atacan?</a:t>
            </a:r>
            <a:endParaRPr lang="es-ES" dirty="0"/>
          </a:p>
        </p:txBody>
      </p:sp>
      <p:sp>
        <p:nvSpPr>
          <p:cNvPr id="3" name="2 Marcador de contenido"/>
          <p:cNvSpPr>
            <a:spLocks noGrp="1"/>
          </p:cNvSpPr>
          <p:nvPr>
            <p:ph idx="1"/>
          </p:nvPr>
        </p:nvSpPr>
        <p:spPr/>
        <p:txBody>
          <a:bodyPr/>
          <a:lstStyle/>
          <a:p>
            <a:pPr>
              <a:lnSpc>
                <a:spcPct val="80000"/>
              </a:lnSpc>
              <a:buFontTx/>
              <a:buNone/>
            </a:pPr>
            <a:r>
              <a:rPr lang="es-ES" sz="1600" b="1" dirty="0" smtClean="0">
                <a:solidFill>
                  <a:srgbClr val="003366"/>
                </a:solidFill>
                <a:latin typeface="Arial Narrow" pitchFamily="34" charset="0"/>
              </a:rPr>
              <a:t>Cómo sabe que lo atacan?</a:t>
            </a:r>
          </a:p>
          <a:p>
            <a:pPr marL="1087438" lvl="1" indent="-304800">
              <a:lnSpc>
                <a:spcPct val="80000"/>
              </a:lnSpc>
            </a:pPr>
            <a:r>
              <a:rPr lang="es-ES" sz="1400" dirty="0" smtClean="0">
                <a:solidFill>
                  <a:srgbClr val="003366"/>
                </a:solidFill>
                <a:latin typeface="Arial Narrow" pitchFamily="34" charset="0"/>
              </a:rPr>
              <a:t>Frecuentemente, tratan de pasar inadvertidos, ya sea escondiéndose o simplemente ocultándose en un sistema conocido para el usuario.</a:t>
            </a:r>
            <a:endParaRPr lang="es-ES" sz="1600" dirty="0" smtClean="0">
              <a:solidFill>
                <a:srgbClr val="003366"/>
              </a:solidFill>
              <a:latin typeface="Arial Narrow" pitchFamily="34" charset="0"/>
            </a:endParaRPr>
          </a:p>
          <a:p>
            <a:pPr marL="1087438" lvl="1" indent="-304800">
              <a:lnSpc>
                <a:spcPct val="80000"/>
              </a:lnSpc>
              <a:buFontTx/>
              <a:buNone/>
            </a:pPr>
            <a:endParaRPr lang="es-ES" sz="1600" b="1" dirty="0" smtClean="0">
              <a:solidFill>
                <a:srgbClr val="003366"/>
              </a:solidFill>
              <a:latin typeface="Arial Narrow" pitchFamily="34" charset="0"/>
            </a:endParaRPr>
          </a:p>
          <a:p>
            <a:pPr>
              <a:lnSpc>
                <a:spcPct val="80000"/>
              </a:lnSpc>
              <a:buFontTx/>
              <a:buNone/>
            </a:pPr>
            <a:r>
              <a:rPr lang="es-ES" sz="1600" b="1" dirty="0" smtClean="0">
                <a:solidFill>
                  <a:srgbClr val="003366"/>
                </a:solidFill>
                <a:latin typeface="Arial Narrow" pitchFamily="34" charset="0"/>
              </a:rPr>
              <a:t>Qué hacer:</a:t>
            </a:r>
          </a:p>
          <a:p>
            <a:pPr>
              <a:lnSpc>
                <a:spcPct val="80000"/>
              </a:lnSpc>
            </a:pPr>
            <a:r>
              <a:rPr lang="es-ES" sz="1600" dirty="0" smtClean="0">
                <a:solidFill>
                  <a:srgbClr val="003366"/>
                </a:solidFill>
                <a:latin typeface="Arial Narrow" pitchFamily="34" charset="0"/>
              </a:rPr>
              <a:t>Utilice Norton Internet Security para protegerse proactivamente contra el spyware y otros riesgos a la seguridad. </a:t>
            </a:r>
          </a:p>
          <a:p>
            <a:pPr>
              <a:lnSpc>
                <a:spcPct val="80000"/>
              </a:lnSpc>
            </a:pPr>
            <a:r>
              <a:rPr lang="es-ES" sz="1600" dirty="0" smtClean="0">
                <a:solidFill>
                  <a:srgbClr val="003366"/>
                </a:solidFill>
                <a:latin typeface="Arial Narrow" pitchFamily="34" charset="0"/>
              </a:rPr>
              <a:t>Configure el firewall en Norton Internet Security para bloquear solicitudes no deseadas en las comunicaciones salientes. </a:t>
            </a:r>
          </a:p>
          <a:p>
            <a:pPr>
              <a:lnSpc>
                <a:spcPct val="80000"/>
              </a:lnSpc>
            </a:pPr>
            <a:r>
              <a:rPr lang="es-ES" sz="1600" dirty="0" smtClean="0">
                <a:solidFill>
                  <a:srgbClr val="003366"/>
                </a:solidFill>
                <a:latin typeface="Arial Narrow" pitchFamily="34" charset="0"/>
              </a:rPr>
              <a:t>No acepte ni abra cuadros de diálogo sospechosos de errores del navegador. </a:t>
            </a:r>
          </a:p>
          <a:p>
            <a:pPr>
              <a:lnSpc>
                <a:spcPct val="80000"/>
              </a:lnSpc>
            </a:pPr>
            <a:r>
              <a:rPr lang="es-ES" sz="1600" dirty="0" smtClean="0">
                <a:solidFill>
                  <a:srgbClr val="003366"/>
                </a:solidFill>
                <a:latin typeface="Arial Narrow" pitchFamily="34" charset="0"/>
              </a:rPr>
              <a:t>El spyware puede formar parte de un "trato gratuito". No acepte tratos gratuitos. </a:t>
            </a:r>
          </a:p>
          <a:p>
            <a:pPr>
              <a:lnSpc>
                <a:spcPct val="80000"/>
              </a:lnSpc>
            </a:pPr>
            <a:r>
              <a:rPr lang="es-ES" sz="1600" dirty="0" smtClean="0">
                <a:solidFill>
                  <a:srgbClr val="003366"/>
                </a:solidFill>
                <a:latin typeface="Arial Narrow" pitchFamily="34" charset="0"/>
              </a:rPr>
              <a:t>Siempre lea atentamente el acuerdo de licencia del usuario final en el momento de la instalación y cancele la instalación de otros "programas" que se incluyan como parte del programa que deseaba instalar en su sistema. </a:t>
            </a:r>
          </a:p>
          <a:p>
            <a:pPr>
              <a:lnSpc>
                <a:spcPct val="80000"/>
              </a:lnSpc>
            </a:pPr>
            <a:r>
              <a:rPr lang="es-ES" sz="1600" dirty="0" smtClean="0">
                <a:solidFill>
                  <a:srgbClr val="003366"/>
                </a:solidFill>
                <a:latin typeface="Arial Narrow" pitchFamily="34" charset="0"/>
              </a:rPr>
              <a:t>Mantenga actualizados los parches de seguridad y el software</a:t>
            </a:r>
            <a:r>
              <a:rPr lang="es-ES" sz="1800" dirty="0" smtClean="0">
                <a:solidFill>
                  <a:srgbClr val="003366"/>
                </a:solidFill>
              </a:rPr>
              <a:t>. </a:t>
            </a:r>
            <a:endParaRPr lang="es-GT" sz="1800" dirty="0" smtClean="0">
              <a:solidFill>
                <a:srgbClr val="003366"/>
              </a:solidFill>
            </a:endParaRPr>
          </a:p>
          <a:p>
            <a:pPr>
              <a:lnSpc>
                <a:spcPct val="80000"/>
              </a:lnSpc>
            </a:pPr>
            <a:endParaRPr lang="es-ES" sz="1600" b="1" dirty="0" smtClean="0">
              <a:solidFill>
                <a:srgbClr val="003366"/>
              </a:solidFill>
              <a:latin typeface="Arial Narrow" pitchFamily="34" charset="0"/>
            </a:endParaRPr>
          </a:p>
          <a:p>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solidFill>
                  <a:schemeClr val="bg1"/>
                </a:solidFill>
                <a:effectLst>
                  <a:outerShdw blurRad="38100" dist="38100" dir="2700000" algn="tl">
                    <a:srgbClr val="000000"/>
                  </a:outerShdw>
                </a:effectLst>
                <a:latin typeface="Arial Narrow" pitchFamily="34" charset="0"/>
              </a:rPr>
              <a:t>Tipos de Programas Spywares</a:t>
            </a:r>
            <a:endParaRPr lang="es-ES" dirty="0">
              <a:solidFill>
                <a:schemeClr val="bg1"/>
              </a:solidFill>
            </a:endParaRPr>
          </a:p>
        </p:txBody>
      </p:sp>
      <p:sp>
        <p:nvSpPr>
          <p:cNvPr id="3" name="2 Marcador de contenido"/>
          <p:cNvSpPr>
            <a:spLocks noGrp="1"/>
          </p:cNvSpPr>
          <p:nvPr>
            <p:ph idx="1"/>
          </p:nvPr>
        </p:nvSpPr>
        <p:spPr/>
        <p:txBody>
          <a:bodyPr>
            <a:normAutofit fontScale="62500" lnSpcReduction="20000"/>
          </a:bodyPr>
          <a:lstStyle/>
          <a:p>
            <a:pPr>
              <a:lnSpc>
                <a:spcPct val="80000"/>
              </a:lnSpc>
              <a:buFontTx/>
              <a:buNone/>
            </a:pPr>
            <a:r>
              <a:rPr lang="es-ES" dirty="0" smtClean="0">
                <a:solidFill>
                  <a:srgbClr val="003366"/>
                </a:solidFill>
                <a:latin typeface="Arial Narrow" pitchFamily="34" charset="0"/>
              </a:rPr>
              <a:t>Existen 3 tipos de Spywares:</a:t>
            </a:r>
          </a:p>
          <a:p>
            <a:pPr>
              <a:lnSpc>
                <a:spcPct val="80000"/>
              </a:lnSpc>
              <a:buFontTx/>
              <a:buNone/>
            </a:pPr>
            <a:endParaRPr lang="es-ES" dirty="0" smtClean="0">
              <a:solidFill>
                <a:srgbClr val="003366"/>
              </a:solidFill>
              <a:latin typeface="Arial Narrow" pitchFamily="34" charset="0"/>
            </a:endParaRPr>
          </a:p>
          <a:p>
            <a:pPr>
              <a:lnSpc>
                <a:spcPct val="80000"/>
              </a:lnSpc>
            </a:pPr>
            <a:r>
              <a:rPr lang="es-ES" b="1" u="sng" dirty="0" smtClean="0">
                <a:solidFill>
                  <a:srgbClr val="003366"/>
                </a:solidFill>
                <a:latin typeface="Arial Narrow" pitchFamily="34" charset="0"/>
              </a:rPr>
              <a:t>Buenos: </a:t>
            </a:r>
            <a:r>
              <a:rPr lang="es-ES" dirty="0" smtClean="0">
                <a:solidFill>
                  <a:srgbClr val="003366"/>
                </a:solidFill>
                <a:latin typeface="Arial Narrow" pitchFamily="34" charset="0"/>
              </a:rPr>
              <a:t> Son aquellas los programas spywares (espía) o virus troyanos, hijacked, gusanos, etc., se encargan por parte de las empresas reconocidas como Microsoft, Ahead (productora de Nero), Adobe (Adobe Photoshop), AVG Grisoft, etc., algunas veces de estos spywares "Buenos" vagan por las redes por internet y a veces usan las Organizaciones Anti-P2P o Antipirateria y pasan desapercibidos y reconocen en distintos programas de cortafuegos (Firewall) , Firewall de Windows, Bitdefender Firewall, ZoneAlarm, etc., </a:t>
            </a:r>
          </a:p>
          <a:p>
            <a:pPr>
              <a:lnSpc>
                <a:spcPct val="80000"/>
              </a:lnSpc>
            </a:pPr>
            <a:endParaRPr lang="es-ES" b="1" dirty="0" smtClean="0">
              <a:solidFill>
                <a:srgbClr val="003366"/>
              </a:solidFill>
              <a:latin typeface="Arial Narrow" pitchFamily="34" charset="0"/>
            </a:endParaRPr>
          </a:p>
          <a:p>
            <a:pPr>
              <a:lnSpc>
                <a:spcPct val="80000"/>
              </a:lnSpc>
            </a:pPr>
            <a:r>
              <a:rPr lang="es-ES" b="1" u="sng" dirty="0" smtClean="0">
                <a:solidFill>
                  <a:srgbClr val="003366"/>
                </a:solidFill>
                <a:latin typeface="Arial Narrow" pitchFamily="34" charset="0"/>
              </a:rPr>
              <a:t>Neutrales:</a:t>
            </a:r>
            <a:r>
              <a:rPr lang="es-ES" dirty="0" smtClean="0">
                <a:solidFill>
                  <a:srgbClr val="003366"/>
                </a:solidFill>
                <a:latin typeface="Arial Narrow" pitchFamily="34" charset="0"/>
              </a:rPr>
              <a:t> Son aquellas programas espías, en su mayoría usan Google, Yahoo, Alexa, etc., </a:t>
            </a:r>
          </a:p>
          <a:p>
            <a:pPr>
              <a:lnSpc>
                <a:spcPct val="80000"/>
              </a:lnSpc>
              <a:buFontTx/>
              <a:buNone/>
            </a:pPr>
            <a:endParaRPr lang="es-ES" dirty="0" smtClean="0">
              <a:solidFill>
                <a:srgbClr val="003366"/>
              </a:solidFill>
              <a:latin typeface="Arial Narrow" pitchFamily="34" charset="0"/>
            </a:endParaRPr>
          </a:p>
          <a:p>
            <a:pPr>
              <a:lnSpc>
                <a:spcPct val="80000"/>
              </a:lnSpc>
            </a:pPr>
            <a:r>
              <a:rPr lang="es-ES" b="1" u="sng" dirty="0" smtClean="0">
                <a:solidFill>
                  <a:srgbClr val="003366"/>
                </a:solidFill>
                <a:latin typeface="Arial Narrow" pitchFamily="34" charset="0"/>
              </a:rPr>
              <a:t>Malos :</a:t>
            </a:r>
            <a:r>
              <a:rPr lang="es-ES" dirty="0" smtClean="0">
                <a:solidFill>
                  <a:srgbClr val="003366"/>
                </a:solidFill>
                <a:latin typeface="Arial Narrow" pitchFamily="34" charset="0"/>
              </a:rPr>
              <a:t> Son aquellas programas espias que son utilizadas por los háckers malvados, tambien llamados cráckers. Si existen programa cortafuegos (Firewall) y antiespía, en oposición de Microsoft o los aliados de éste como Norton, McAfee, excepto los neutrales, a pesar de la gran mayoría de usuarios que usan el sistema operativo Microsoft Windows XP no originales, pese por la Ventaja de Windows Original (WGA, sigla en ingles). Los Virus troyanos, gusanos, espías, hijackes (ataques), son siempren los 3 tipos de virus y programas espías.</a:t>
            </a:r>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SNIFFING</a:t>
            </a:r>
            <a:endParaRPr lang="es-ES" dirty="0">
              <a:solidFill>
                <a:schemeClr val="bg1"/>
              </a:solidFill>
            </a:endParaRPr>
          </a:p>
        </p:txBody>
      </p:sp>
      <p:sp>
        <p:nvSpPr>
          <p:cNvPr id="3" name="2 Marcador de contenido"/>
          <p:cNvSpPr>
            <a:spLocks noGrp="1"/>
          </p:cNvSpPr>
          <p:nvPr>
            <p:ph idx="1"/>
          </p:nvPr>
        </p:nvSpPr>
        <p:spPr/>
        <p:txBody>
          <a:bodyPr>
            <a:normAutofit fontScale="62500" lnSpcReduction="20000"/>
          </a:bodyPr>
          <a:lstStyle/>
          <a:p>
            <a:pPr>
              <a:lnSpc>
                <a:spcPct val="80000"/>
              </a:lnSpc>
              <a:buFontTx/>
              <a:buNone/>
            </a:pPr>
            <a:r>
              <a:rPr lang="es-ES" dirty="0" smtClean="0">
                <a:solidFill>
                  <a:srgbClr val="003366"/>
                </a:solidFill>
                <a:latin typeface="Arial Narrow" pitchFamily="34" charset="0"/>
              </a:rPr>
              <a:t>Un sniffer es un programa que sorbe datos de la red. Todo lo que pasa por delante de sus narices lo absorbe y lo almacena para su análisis posterior. De esta forma, sin poseer acceso a ningún sistema de la red, se puede obtener información, claves de acceso o incluso mensajes de correo electrónico en el que se envían estas claves.</a:t>
            </a:r>
            <a:r>
              <a:rPr lang="es-GT" dirty="0" smtClean="0">
                <a:solidFill>
                  <a:srgbClr val="003366"/>
                </a:solidFill>
                <a:latin typeface="Arial Narrow" pitchFamily="34" charset="0"/>
              </a:rPr>
              <a:t> </a:t>
            </a:r>
          </a:p>
          <a:p>
            <a:pPr>
              <a:lnSpc>
                <a:spcPct val="80000"/>
              </a:lnSpc>
              <a:buFontTx/>
              <a:buNone/>
            </a:pPr>
            <a:r>
              <a:rPr lang="es-ES" dirty="0" smtClean="0">
                <a:solidFill>
                  <a:srgbClr val="003366"/>
                </a:solidFill>
                <a:latin typeface="Arial Narrow" pitchFamily="34" charset="0"/>
              </a:rPr>
              <a:t>	</a:t>
            </a:r>
          </a:p>
          <a:p>
            <a:pPr>
              <a:lnSpc>
                <a:spcPct val="80000"/>
              </a:lnSpc>
              <a:buFontTx/>
              <a:buNone/>
            </a:pPr>
            <a:r>
              <a:rPr lang="es-ES" dirty="0" smtClean="0">
                <a:solidFill>
                  <a:srgbClr val="003366"/>
                </a:solidFill>
                <a:latin typeface="Arial Narrow" pitchFamily="34" charset="0"/>
              </a:rPr>
              <a:t>	La forma más habitual de </a:t>
            </a:r>
            <a:r>
              <a:rPr lang="es-ES" dirty="0" err="1" smtClean="0">
                <a:solidFill>
                  <a:srgbClr val="003366"/>
                </a:solidFill>
                <a:latin typeface="Arial Narrow" pitchFamily="34" charset="0"/>
              </a:rPr>
              <a:t>sniffing</a:t>
            </a:r>
            <a:r>
              <a:rPr lang="es-ES" dirty="0" smtClean="0">
                <a:solidFill>
                  <a:srgbClr val="003366"/>
                </a:solidFill>
                <a:latin typeface="Arial Narrow" pitchFamily="34" charset="0"/>
              </a:rPr>
              <a:t>, probablemente porque está al alcance de cualquiera, es la que podríamos llamar </a:t>
            </a:r>
            <a:r>
              <a:rPr lang="es-ES" dirty="0" err="1" smtClean="0">
                <a:solidFill>
                  <a:srgbClr val="003366"/>
                </a:solidFill>
                <a:latin typeface="Arial Narrow" pitchFamily="34" charset="0"/>
              </a:rPr>
              <a:t>sniffing</a:t>
            </a:r>
            <a:r>
              <a:rPr lang="es-ES" dirty="0" smtClean="0">
                <a:solidFill>
                  <a:srgbClr val="003366"/>
                </a:solidFill>
                <a:latin typeface="Arial Narrow" pitchFamily="34" charset="0"/>
              </a:rPr>
              <a:t> por software, utilizando un programa que captura la información de la red.</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También es posible hacer lo que podríamos llamar </a:t>
            </a:r>
            <a:r>
              <a:rPr lang="es-ES" dirty="0" err="1" smtClean="0">
                <a:solidFill>
                  <a:srgbClr val="003366"/>
                </a:solidFill>
                <a:latin typeface="Arial Narrow" pitchFamily="34" charset="0"/>
              </a:rPr>
              <a:t>sniffing</a:t>
            </a:r>
            <a:r>
              <a:rPr lang="es-ES" dirty="0" smtClean="0">
                <a:solidFill>
                  <a:srgbClr val="003366"/>
                </a:solidFill>
                <a:latin typeface="Arial Narrow" pitchFamily="34" charset="0"/>
              </a:rPr>
              <a:t> hardware, que pasaría por pinchar en un cable de red un dispositivo que permita capturar el tráfico.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Con relación a este último tipo, la expresión "pinchar el cable de red" es una expresión general que incluye el propio hecho de conectar un dispositivo a un cable de la red pero también incluye, por ejemplo, un receptor de radio que se sitúa en medio de un radioenlace. Como os podéis imaginar, este tipo de técnicas requiere de unos conocimientos de electrónica adicionales muy importantes. En este artículo vamos a tratar lo que hemos llamado sniffers software, ya que existe una gran cantidad de ellos y el lector podrá probarlos, detectarlos y eliminarlos en su propia casa sin necesidad de molestar a nadie.</a:t>
            </a:r>
            <a:r>
              <a:rPr lang="es-GT" dirty="0" smtClean="0">
                <a:solidFill>
                  <a:srgbClr val="003366"/>
                </a:solidFill>
                <a:latin typeface="Arial Narrow" pitchFamily="34" charset="0"/>
              </a:rPr>
              <a:t> </a:t>
            </a:r>
            <a:endParaRPr lang="es-ES" dirty="0" smtClean="0">
              <a:solidFill>
                <a:srgbClr val="003366"/>
              </a:solidFill>
              <a:latin typeface="Arial Narrow" pitchFamily="34" charset="0"/>
            </a:endParaRPr>
          </a:p>
          <a:p>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r>
              <a:rPr lang="es-ES" dirty="0" smtClean="0">
                <a:solidFill>
                  <a:srgbClr val="003366"/>
                </a:solidFill>
                <a:latin typeface="Arial Narrow" pitchFamily="34" charset="0"/>
              </a:rPr>
              <a:t>Como acabamos de decir, un sniffer captura todos los paquetes que pasan por delante de la máquina en la que está instalado. Esto quiere decir que un sniffer no es un objeto mágico que una vez lanzado puede ver todo lo que sucede en la red. Dicho de otra forma, un usuario que se conecte a Internet vía módem e instale un sniffer en su máquina sólo podrá capturar los paquetes de información que salgan o lleguen a su máquina.</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El entorno en el que suele ser más efectivo este tipo de programas es en una Red de Área Local (LAN), montada con la topología tipo bus. En este tipo de redes todas las máquinas están conectadas a un mismo cable, que recibe el nombre de bus, y por lo tanto, todo el tráfico transmitido y recibido por todas las máquinas que pertenecen a esa red local pasa por ese cable compartido, lo que en la terminología de redes se conoce como el medio común.</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El otro entorno natural de los sniffers es una máquina víctima. En este caso, es necesario tener acceso a la máquina victima para instalar el programa y el objetivo perseguido aquí es robar información que permita el acceso a otras máquinas, a las que habitualmente se accede desde esa máquina víctima.</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Los sniffers funcionan por una sencilla razón: muchos de los protocolos de acceso remoto a las máquinas se transmiten las claves de acceso como texto plano, y por lo tanto, capturando la información que se transmite por la red se puede obtener este tipo de información y el acceso ilegítimo a una determinada máquina.</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7158" y="216182"/>
            <a:ext cx="8286808" cy="6641818"/>
          </a:xfrm>
          <a:prstGeom prst="rect">
            <a:avLst/>
          </a:prstGeom>
        </p:spPr>
        <p:txBody>
          <a:bodyPr wrap="square">
            <a:spAutoFit/>
          </a:bodyPr>
          <a:lstStyle/>
          <a:p>
            <a:pPr>
              <a:lnSpc>
                <a:spcPct val="80000"/>
              </a:lnSpc>
              <a:buFontTx/>
              <a:buNone/>
            </a:pPr>
            <a:r>
              <a:rPr lang="es-ES" dirty="0" smtClean="0">
                <a:solidFill>
                  <a:srgbClr val="003366"/>
                </a:solidFill>
                <a:latin typeface="Arial Narrow" pitchFamily="34" charset="0"/>
              </a:rPr>
              <a:t>En general, los sniffers capturan paquetes de la red. En una LAN con topología de bus, es posible capturar tráfico de todas las máquinas conectadas en ese bus pero, en el caso general y, como comentábamos más arriba, este tipo de programas pueden ser utilizados en cualquier entorno, probablemente con una repercusión menor pero constituyendo una brecha de seguridad igualmente importante.</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En muchos casos, una vez que el intruso ha conseguido el control de la máquina víctima puede optar por la instalación de un sniffer en la misma. En este caso, el sniffer permitirá al atacante robar claves de acceso a otras máquinas. Cada vez que un usuario de la máquina víctima intente una conexión, el sniffer capturará los paquetes enviados en los que se encuentra la clave de acceso en texto plano.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En ocasiones se dota al sniffer de la capacidad de transmitir estos datos vía correo electrónico o permitir al atacante conectarse a un puerto concreto en la máquina víctima para recuperar los datos que el sniffer ha capturado.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Este tipo de instalación se apoyará con técnicas de ocultación de procesos y de conexiones de red (para el caso en el que se permita recuperar los datos del sniffer de esta forma).</a:t>
            </a:r>
            <a:r>
              <a:rPr lang="es-GT" dirty="0" smtClean="0">
                <a:solidFill>
                  <a:srgbClr val="003366"/>
                </a:solidFill>
                <a:latin typeface="Arial Narrow" pitchFamily="34" charset="0"/>
              </a:rPr>
              <a:t> </a:t>
            </a:r>
          </a:p>
          <a:p>
            <a:pPr>
              <a:lnSpc>
                <a:spcPct val="80000"/>
              </a:lnSpc>
              <a:buFontTx/>
              <a:buNone/>
            </a:pPr>
            <a:r>
              <a:rPr lang="en-US" dirty="0" smtClean="0">
                <a:solidFill>
                  <a:srgbClr val="003366"/>
                </a:solidFill>
                <a:latin typeface="Arial Narrow" pitchFamily="34" charset="0"/>
              </a:rPr>
              <a:t>	</a:t>
            </a:r>
          </a:p>
          <a:p>
            <a:pPr>
              <a:lnSpc>
                <a:spcPct val="80000"/>
              </a:lnSpc>
              <a:buFontTx/>
              <a:buNone/>
            </a:pPr>
            <a:r>
              <a:rPr lang="en-US" dirty="0" smtClean="0">
                <a:solidFill>
                  <a:srgbClr val="003366"/>
                </a:solidFill>
                <a:latin typeface="Arial Narrow" pitchFamily="34" charset="0"/>
              </a:rPr>
              <a:t>	</a:t>
            </a:r>
            <a:r>
              <a:rPr lang="es-ES" dirty="0" smtClean="0">
                <a:solidFill>
                  <a:srgbClr val="003366"/>
                </a:solidFill>
                <a:latin typeface="Arial Narrow" pitchFamily="34" charset="0"/>
              </a:rPr>
              <a:t>Independientemente de los usos ilegítimos de los sniffers, este tipo de programas son una potentísima herramienta para el hacker.</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Cuando hablamos de los ataque DoS , vemos cómo muchos de estos ataques se basaban en modificar las cabeceras de los protocolos TCP/IP con fines destructivos. Y para construir este tipo de paquetes era necesario utilizar lo que llamamos sockets raw.</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Bien, los sniffers sulen trabajar en este mismo nivel, de tal forma que no sólo capturan la información asociada a los protocolos de aplicación como FTP o TELNET, sino que capturan paquetes raw y, por lo tanto, toda la información contenida en las cabeceras TCP e IP.</a:t>
            </a:r>
            <a:br>
              <a:rPr lang="es-ES" dirty="0" smtClean="0">
                <a:solidFill>
                  <a:srgbClr val="003366"/>
                </a:solidFill>
                <a:latin typeface="Arial Narrow" pitchFamily="34" charset="0"/>
              </a:rPr>
            </a:br>
            <a:endParaRPr lang="es-GT" sz="1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SPOOFING</a:t>
            </a:r>
            <a:endParaRPr lang="es-ES" dirty="0">
              <a:solidFill>
                <a:schemeClr val="bg1"/>
              </a:solidFill>
            </a:endParaRPr>
          </a:p>
        </p:txBody>
      </p:sp>
      <p:sp>
        <p:nvSpPr>
          <p:cNvPr id="3" name="2 Marcador de contenido"/>
          <p:cNvSpPr>
            <a:spLocks noGrp="1"/>
          </p:cNvSpPr>
          <p:nvPr>
            <p:ph idx="1"/>
          </p:nvPr>
        </p:nvSpPr>
        <p:spPr/>
        <p:txBody>
          <a:bodyPr>
            <a:normAutofit fontScale="62500" lnSpcReduction="20000"/>
          </a:bodyPr>
          <a:lstStyle/>
          <a:p>
            <a:pPr>
              <a:buFontTx/>
              <a:buNone/>
            </a:pPr>
            <a:r>
              <a:rPr lang="es-ES" b="1" dirty="0" smtClean="0">
                <a:solidFill>
                  <a:srgbClr val="003366"/>
                </a:solidFill>
                <a:latin typeface="Arial Narrow" pitchFamily="34" charset="0"/>
              </a:rPr>
              <a:t>Spoofing</a:t>
            </a:r>
            <a:r>
              <a:rPr lang="es-ES" dirty="0" smtClean="0">
                <a:solidFill>
                  <a:srgbClr val="003366"/>
                </a:solidFill>
                <a:latin typeface="Arial Narrow" pitchFamily="34" charset="0"/>
              </a:rPr>
              <a:t>, en términos de </a:t>
            </a:r>
            <a:r>
              <a:rPr lang="es-ES" dirty="0" smtClean="0">
                <a:solidFill>
                  <a:srgbClr val="003366"/>
                </a:solidFill>
                <a:latin typeface="Arial Narrow" pitchFamily="34" charset="0"/>
                <a:hlinkClick r:id="rId2" tooltip="Seguridad informática"/>
              </a:rPr>
              <a:t>se</a:t>
            </a:r>
            <a:r>
              <a:rPr lang="es-ES" b="1" dirty="0" smtClean="0">
                <a:solidFill>
                  <a:srgbClr val="003366"/>
                </a:solidFill>
                <a:latin typeface="Arial Narrow" pitchFamily="34" charset="0"/>
              </a:rPr>
              <a:t> Spoofing</a:t>
            </a:r>
            <a:r>
              <a:rPr lang="es-ES" dirty="0" smtClean="0">
                <a:solidFill>
                  <a:srgbClr val="003366"/>
                </a:solidFill>
                <a:latin typeface="Arial Narrow" pitchFamily="34" charset="0"/>
              </a:rPr>
              <a:t>, en términos de </a:t>
            </a:r>
            <a:r>
              <a:rPr lang="es-ES" dirty="0" smtClean="0">
                <a:solidFill>
                  <a:srgbClr val="003366"/>
                </a:solidFill>
                <a:latin typeface="Arial Narrow" pitchFamily="34" charset="0"/>
                <a:hlinkClick r:id="rId2" tooltip="Seguridad informática"/>
              </a:rPr>
              <a:t>seguridad</a:t>
            </a:r>
            <a:r>
              <a:rPr lang="es-ES" dirty="0" smtClean="0">
                <a:solidFill>
                  <a:srgbClr val="003366"/>
                </a:solidFill>
                <a:latin typeface="Arial Narrow" pitchFamily="34" charset="0"/>
              </a:rPr>
              <a:t> de </a:t>
            </a:r>
            <a:r>
              <a:rPr lang="es-ES" dirty="0" smtClean="0">
                <a:solidFill>
                  <a:srgbClr val="003366"/>
                </a:solidFill>
                <a:latin typeface="Arial Narrow" pitchFamily="34" charset="0"/>
                <a:hlinkClick r:id="rId3" tooltip="Red de computadoras"/>
              </a:rPr>
              <a:t>redes</a:t>
            </a:r>
            <a:r>
              <a:rPr lang="es-ES" dirty="0" smtClean="0">
                <a:solidFill>
                  <a:srgbClr val="003366"/>
                </a:solidFill>
                <a:latin typeface="Arial Narrow" pitchFamily="34" charset="0"/>
              </a:rPr>
              <a:t> hace referencia al uso de técnicas de suplantación de identidad generalmente con usos maliciosos o de investigación.</a:t>
            </a:r>
          </a:p>
          <a:p>
            <a:pPr>
              <a:buFontTx/>
              <a:buNone/>
            </a:pPr>
            <a:endParaRPr lang="es-ES" dirty="0" smtClean="0">
              <a:solidFill>
                <a:srgbClr val="003366"/>
              </a:solidFill>
              <a:latin typeface="Arial Narrow" pitchFamily="34" charset="0"/>
            </a:endParaRPr>
          </a:p>
          <a:p>
            <a:pPr>
              <a:buFontTx/>
              <a:buNone/>
            </a:pPr>
            <a:r>
              <a:rPr lang="es-ES" dirty="0" smtClean="0">
                <a:solidFill>
                  <a:srgbClr val="003366"/>
                </a:solidFill>
                <a:latin typeface="Arial Narrow" pitchFamily="34" charset="0"/>
              </a:rPr>
              <a:t>	Existen diferentes tipos dependiendo de la </a:t>
            </a:r>
            <a:r>
              <a:rPr lang="es-ES" dirty="0" smtClean="0">
                <a:solidFill>
                  <a:srgbClr val="003366"/>
                </a:solidFill>
                <a:latin typeface="Arial Narrow" pitchFamily="34" charset="0"/>
                <a:hlinkClick r:id="rId4" tooltip="Tecnología"/>
              </a:rPr>
              <a:t>tecnología</a:t>
            </a:r>
            <a:r>
              <a:rPr lang="es-ES" dirty="0" smtClean="0">
                <a:solidFill>
                  <a:srgbClr val="003366"/>
                </a:solidFill>
                <a:latin typeface="Arial Narrow" pitchFamily="34" charset="0"/>
              </a:rPr>
              <a:t> a la que nos refiramos, los cuales se describirán más adelante, como el </a:t>
            </a:r>
            <a:r>
              <a:rPr lang="es-ES" dirty="0" smtClean="0">
                <a:solidFill>
                  <a:srgbClr val="003366"/>
                </a:solidFill>
                <a:latin typeface="Arial Narrow" pitchFamily="34" charset="0"/>
                <a:hlinkClick r:id="rId5" tooltip="IP"/>
              </a:rPr>
              <a:t>IP</a:t>
            </a:r>
            <a:r>
              <a:rPr lang="es-ES" dirty="0" smtClean="0">
                <a:solidFill>
                  <a:srgbClr val="003366"/>
                </a:solidFill>
                <a:latin typeface="Arial Narrow" pitchFamily="34" charset="0"/>
              </a:rPr>
              <a:t>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(quizás el más conocido), ARP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DNS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Web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o e-mail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aunque en general se puede englobar dentro de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cualquier tecnología de red susceptible de sufrir suplantaciones de identidad. </a:t>
            </a:r>
            <a:r>
              <a:rPr lang="es-ES" dirty="0" err="1" smtClean="0">
                <a:solidFill>
                  <a:srgbClr val="003366"/>
                </a:solidFill>
                <a:latin typeface="Arial Narrow" pitchFamily="34" charset="0"/>
                <a:hlinkClick r:id="rId2" tooltip="Seguridad informática"/>
              </a:rPr>
              <a:t>guridad</a:t>
            </a:r>
            <a:r>
              <a:rPr lang="es-ES" dirty="0" smtClean="0">
                <a:solidFill>
                  <a:srgbClr val="003366"/>
                </a:solidFill>
                <a:latin typeface="Arial Narrow" pitchFamily="34" charset="0"/>
              </a:rPr>
              <a:t> de </a:t>
            </a:r>
            <a:r>
              <a:rPr lang="es-ES" dirty="0" smtClean="0">
                <a:solidFill>
                  <a:srgbClr val="003366"/>
                </a:solidFill>
                <a:latin typeface="Arial Narrow" pitchFamily="34" charset="0"/>
                <a:hlinkClick r:id="rId3" tooltip="Red de computadoras"/>
              </a:rPr>
              <a:t>redes</a:t>
            </a:r>
            <a:r>
              <a:rPr lang="es-ES" dirty="0" smtClean="0">
                <a:solidFill>
                  <a:srgbClr val="003366"/>
                </a:solidFill>
                <a:latin typeface="Arial Narrow" pitchFamily="34" charset="0"/>
              </a:rPr>
              <a:t> hace referencia al uso de técnicas de suplantación de identidad generalmente con usos maliciosos o de investigación.</a:t>
            </a:r>
          </a:p>
          <a:p>
            <a:pPr>
              <a:buFontTx/>
              <a:buNone/>
            </a:pPr>
            <a:endParaRPr lang="es-ES" dirty="0" smtClean="0">
              <a:solidFill>
                <a:srgbClr val="003366"/>
              </a:solidFill>
              <a:latin typeface="Arial Narrow" pitchFamily="34" charset="0"/>
            </a:endParaRPr>
          </a:p>
          <a:p>
            <a:pPr>
              <a:buFontTx/>
              <a:buNone/>
            </a:pPr>
            <a:r>
              <a:rPr lang="es-ES" dirty="0" smtClean="0">
                <a:solidFill>
                  <a:srgbClr val="003366"/>
                </a:solidFill>
                <a:latin typeface="Arial Narrow" pitchFamily="34" charset="0"/>
              </a:rPr>
              <a:t>	Existen diferentes tipos dependiendo de la </a:t>
            </a:r>
            <a:r>
              <a:rPr lang="es-ES" dirty="0" smtClean="0">
                <a:solidFill>
                  <a:srgbClr val="003366"/>
                </a:solidFill>
                <a:latin typeface="Arial Narrow" pitchFamily="34" charset="0"/>
                <a:hlinkClick r:id="rId4" tooltip="Tecnología"/>
              </a:rPr>
              <a:t>tecnología</a:t>
            </a:r>
            <a:r>
              <a:rPr lang="es-ES" dirty="0" smtClean="0">
                <a:solidFill>
                  <a:srgbClr val="003366"/>
                </a:solidFill>
                <a:latin typeface="Arial Narrow" pitchFamily="34" charset="0"/>
              </a:rPr>
              <a:t> a la que nos refiramos, los cuales se describirán más adelante, como el </a:t>
            </a:r>
            <a:r>
              <a:rPr lang="es-ES" dirty="0" smtClean="0">
                <a:solidFill>
                  <a:srgbClr val="003366"/>
                </a:solidFill>
                <a:latin typeface="Arial Narrow" pitchFamily="34" charset="0"/>
                <a:hlinkClick r:id="rId5" tooltip="IP"/>
              </a:rPr>
              <a:t>IP</a:t>
            </a:r>
            <a:r>
              <a:rPr lang="es-ES" dirty="0" smtClean="0">
                <a:solidFill>
                  <a:srgbClr val="003366"/>
                </a:solidFill>
                <a:latin typeface="Arial Narrow" pitchFamily="34" charset="0"/>
              </a:rPr>
              <a:t>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(quizás el más conocido), ARP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DNS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Web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o e-mail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aunque en general se puede englobar dentro de </a:t>
            </a:r>
            <a:r>
              <a:rPr lang="es-ES" dirty="0" err="1" smtClean="0">
                <a:solidFill>
                  <a:srgbClr val="003366"/>
                </a:solidFill>
                <a:latin typeface="Arial Narrow" pitchFamily="34" charset="0"/>
              </a:rPr>
              <a:t>spoofing</a:t>
            </a:r>
            <a:r>
              <a:rPr lang="es-ES" dirty="0" smtClean="0">
                <a:solidFill>
                  <a:srgbClr val="003366"/>
                </a:solidFill>
                <a:latin typeface="Arial Narrow" pitchFamily="34" charset="0"/>
              </a:rPr>
              <a:t> cualquier tecnología de red susceptible de sufrir suplantaciones de identidad.</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428868"/>
            <a:ext cx="8229600" cy="1143000"/>
          </a:xfrm>
        </p:spPr>
        <p:txBody>
          <a:bodyPr>
            <a:normAutofit fontScale="90000"/>
          </a:bodyPr>
          <a:lstStyle/>
          <a:p>
            <a:r>
              <a:rPr lang="en-US" b="1" dirty="0" smtClean="0">
                <a:solidFill>
                  <a:schemeClr val="bg1"/>
                </a:solidFill>
                <a:latin typeface="Arial Narrow" pitchFamily="34" charset="0"/>
              </a:rPr>
              <a:t>2. Explicaciòn y ejemplo </a:t>
            </a:r>
            <a:r>
              <a:rPr lang="es-GT" b="1" dirty="0" smtClean="0">
                <a:solidFill>
                  <a:schemeClr val="bg1"/>
                </a:solidFill>
                <a:latin typeface="Arial Narrow" pitchFamily="34" charset="0"/>
              </a:rPr>
              <a:t/>
            </a:r>
            <a:br>
              <a:rPr lang="es-GT" b="1" dirty="0" smtClean="0">
                <a:solidFill>
                  <a:schemeClr val="bg1"/>
                </a:solidFill>
                <a:latin typeface="Arial Narrow" pitchFamily="34" charset="0"/>
              </a:rPr>
            </a:br>
            <a:r>
              <a:rPr lang="es-GT" b="1" dirty="0" smtClean="0">
                <a:solidFill>
                  <a:schemeClr val="bg1"/>
                </a:solidFill>
                <a:latin typeface="Arial Narrow" pitchFamily="34" charset="0"/>
              </a:rPr>
              <a:t>de una pàgina de Internet</a:t>
            </a:r>
            <a:r>
              <a:rPr lang="en-US" b="1" dirty="0" smtClean="0">
                <a:latin typeface="Arial Narrow" pitchFamily="34" charset="0"/>
              </a:rPr>
              <a:t/>
            </a:r>
            <a:br>
              <a:rPr lang="en-US" b="1" dirty="0" smtClean="0">
                <a:latin typeface="Arial Narrow" pitchFamily="34" charset="0"/>
              </a:rPr>
            </a:br>
            <a:endParaRPr lang="es-ES" dirty="0">
              <a:latin typeface="Arial Narrow" pitchFamily="34" charset="0"/>
            </a:endParaRPr>
          </a:p>
        </p:txBody>
      </p:sp>
      <p:sp>
        <p:nvSpPr>
          <p:cNvPr id="3" name="2 Cara sonriente">
            <a:hlinkClick r:id="rId2" action="ppaction://hlinksldjump"/>
          </p:cNvPr>
          <p:cNvSpPr/>
          <p:nvPr/>
        </p:nvSpPr>
        <p:spPr>
          <a:xfrm>
            <a:off x="7715272" y="5715016"/>
            <a:ext cx="857256" cy="642942"/>
          </a:xfrm>
          <a:prstGeom prst="smileyFace">
            <a:avLst>
              <a:gd name="adj" fmla="val 465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chemeClr val="bg1"/>
                </a:solidFill>
                <a:latin typeface="Arial Narrow" pitchFamily="34" charset="0"/>
              </a:rPr>
              <a:t>Tipos de Spoofing</a:t>
            </a:r>
            <a:r>
              <a:rPr lang="es-ES" b="1" dirty="0" smtClean="0">
                <a:solidFill>
                  <a:srgbClr val="003366"/>
                </a:solidFill>
                <a:latin typeface="Arial Narrow" pitchFamily="34" charset="0"/>
              </a:rPr>
              <a:t/>
            </a:r>
            <a:br>
              <a:rPr lang="es-ES" b="1" dirty="0" smtClean="0">
                <a:solidFill>
                  <a:srgbClr val="003366"/>
                </a:solidFill>
                <a:latin typeface="Arial Narrow" pitchFamily="34" charset="0"/>
              </a:rPr>
            </a:br>
            <a:endParaRPr lang="es-ES" dirty="0"/>
          </a:p>
        </p:txBody>
      </p:sp>
      <p:sp>
        <p:nvSpPr>
          <p:cNvPr id="3" name="2 Marcador de contenido"/>
          <p:cNvSpPr>
            <a:spLocks noGrp="1"/>
          </p:cNvSpPr>
          <p:nvPr>
            <p:ph idx="1"/>
          </p:nvPr>
        </p:nvSpPr>
        <p:spPr/>
        <p:txBody>
          <a:bodyPr>
            <a:normAutofit fontScale="55000" lnSpcReduction="20000"/>
          </a:bodyPr>
          <a:lstStyle/>
          <a:p>
            <a:pPr>
              <a:buFontTx/>
              <a:buNone/>
            </a:pPr>
            <a:endParaRPr lang="es-ES" b="1" dirty="0" smtClean="0">
              <a:solidFill>
                <a:srgbClr val="003366"/>
              </a:solidFill>
              <a:latin typeface="Arial Narrow" pitchFamily="34" charset="0"/>
            </a:endParaRPr>
          </a:p>
          <a:p>
            <a:r>
              <a:rPr lang="es-ES" b="1" dirty="0" smtClean="0">
                <a:solidFill>
                  <a:srgbClr val="003366"/>
                </a:solidFill>
                <a:latin typeface="Arial Narrow" pitchFamily="34" charset="0"/>
              </a:rPr>
              <a:t>IP Spoofing</a:t>
            </a:r>
            <a:r>
              <a:rPr lang="es-ES" dirty="0" smtClean="0">
                <a:solidFill>
                  <a:srgbClr val="003366"/>
                </a:solidFill>
                <a:latin typeface="Arial Narrow" pitchFamily="34" charset="0"/>
              </a:rPr>
              <a:t>: suplantación de IP. Consiste básicamente en sustituir la </a:t>
            </a:r>
            <a:r>
              <a:rPr lang="es-ES" dirty="0" smtClean="0">
                <a:solidFill>
                  <a:srgbClr val="003366"/>
                </a:solidFill>
                <a:latin typeface="Arial Narrow" pitchFamily="34" charset="0"/>
                <a:hlinkClick r:id="rId2" tooltip="Dirección IP"/>
              </a:rPr>
              <a:t>dirección IP</a:t>
            </a:r>
            <a:r>
              <a:rPr lang="es-ES" dirty="0" smtClean="0">
                <a:solidFill>
                  <a:srgbClr val="003366"/>
                </a:solidFill>
                <a:latin typeface="Arial Narrow" pitchFamily="34" charset="0"/>
              </a:rPr>
              <a:t> origen de un paquete </a:t>
            </a:r>
            <a:r>
              <a:rPr lang="es-ES" dirty="0" smtClean="0">
                <a:solidFill>
                  <a:srgbClr val="003366"/>
                </a:solidFill>
                <a:latin typeface="Arial Narrow" pitchFamily="34" charset="0"/>
                <a:hlinkClick r:id="rId3" tooltip="Familia de protocolos de Internet"/>
              </a:rPr>
              <a:t>TCP/IP</a:t>
            </a:r>
            <a:r>
              <a:rPr lang="es-ES" dirty="0" smtClean="0">
                <a:solidFill>
                  <a:srgbClr val="003366"/>
                </a:solidFill>
                <a:latin typeface="Arial Narrow" pitchFamily="34" charset="0"/>
              </a:rPr>
              <a:t> por otra dirección IP a la cual se desea suplantar. Esto se consigue generalmente gracias a programas destinados a ello y puede ser usado para cualquier </a:t>
            </a:r>
            <a:r>
              <a:rPr lang="es-ES" dirty="0" smtClean="0">
                <a:solidFill>
                  <a:srgbClr val="003366"/>
                </a:solidFill>
                <a:latin typeface="Arial Narrow" pitchFamily="34" charset="0"/>
                <a:hlinkClick r:id="rId4" tooltip="Protocolo de red"/>
              </a:rPr>
              <a:t>protocolo</a:t>
            </a:r>
            <a:r>
              <a:rPr lang="es-ES" dirty="0" smtClean="0">
                <a:solidFill>
                  <a:srgbClr val="003366"/>
                </a:solidFill>
                <a:latin typeface="Arial Narrow" pitchFamily="34" charset="0"/>
              </a:rPr>
              <a:t> dentro de TCP/IP como </a:t>
            </a:r>
            <a:r>
              <a:rPr lang="es-ES" dirty="0" smtClean="0">
                <a:solidFill>
                  <a:srgbClr val="003366"/>
                </a:solidFill>
                <a:latin typeface="Arial Narrow" pitchFamily="34" charset="0"/>
                <a:hlinkClick r:id="rId5" tooltip="Internet Control Message Protocol"/>
              </a:rPr>
              <a:t>ICMP</a:t>
            </a:r>
            <a:r>
              <a:rPr lang="es-ES" dirty="0" smtClean="0">
                <a:solidFill>
                  <a:srgbClr val="003366"/>
                </a:solidFill>
                <a:latin typeface="Arial Narrow" pitchFamily="34" charset="0"/>
              </a:rPr>
              <a:t>, </a:t>
            </a:r>
            <a:r>
              <a:rPr lang="es-ES" dirty="0" smtClean="0">
                <a:solidFill>
                  <a:srgbClr val="003366"/>
                </a:solidFill>
                <a:latin typeface="Arial Narrow" pitchFamily="34" charset="0"/>
                <a:hlinkClick r:id="rId6" tooltip="User Datagram Protocol"/>
              </a:rPr>
              <a:t>UDP</a:t>
            </a:r>
            <a:r>
              <a:rPr lang="es-ES" dirty="0" smtClean="0">
                <a:solidFill>
                  <a:srgbClr val="003366"/>
                </a:solidFill>
                <a:latin typeface="Arial Narrow" pitchFamily="34" charset="0"/>
              </a:rPr>
              <a:t> o </a:t>
            </a:r>
            <a:r>
              <a:rPr lang="es-ES" dirty="0" smtClean="0">
                <a:solidFill>
                  <a:srgbClr val="003366"/>
                </a:solidFill>
                <a:latin typeface="Arial Narrow" pitchFamily="34" charset="0"/>
                <a:hlinkClick r:id="rId7" tooltip="Transmission Control Protocol"/>
              </a:rPr>
              <a:t>TCP</a:t>
            </a:r>
            <a:r>
              <a:rPr lang="es-ES" dirty="0" smtClean="0">
                <a:solidFill>
                  <a:srgbClr val="003366"/>
                </a:solidFill>
                <a:latin typeface="Arial Narrow" pitchFamily="34" charset="0"/>
              </a:rPr>
              <a:t>. Hay que tener en cuenta que las respuestas del </a:t>
            </a:r>
            <a:r>
              <a:rPr lang="es-ES" dirty="0" smtClean="0">
                <a:solidFill>
                  <a:srgbClr val="003366"/>
                </a:solidFill>
                <a:latin typeface="Arial Narrow" pitchFamily="34" charset="0"/>
                <a:hlinkClick r:id="rId8" tooltip="Host"/>
              </a:rPr>
              <a:t>host</a:t>
            </a:r>
            <a:r>
              <a:rPr lang="es-ES" dirty="0" smtClean="0">
                <a:solidFill>
                  <a:srgbClr val="003366"/>
                </a:solidFill>
                <a:latin typeface="Arial Narrow" pitchFamily="34" charset="0"/>
              </a:rPr>
              <a:t> que reciba los paquetes irán dirigidas a la IP falsificada. Por ejemplo si enviamos un </a:t>
            </a:r>
            <a:r>
              <a:rPr lang="es-ES" dirty="0" smtClean="0">
                <a:solidFill>
                  <a:srgbClr val="003366"/>
                </a:solidFill>
                <a:latin typeface="Arial Narrow" pitchFamily="34" charset="0"/>
                <a:hlinkClick r:id="rId9" tooltip="Ping"/>
              </a:rPr>
              <a:t>ping</a:t>
            </a:r>
            <a:r>
              <a:rPr lang="es-ES" dirty="0" smtClean="0">
                <a:solidFill>
                  <a:srgbClr val="003366"/>
                </a:solidFill>
                <a:latin typeface="Arial Narrow" pitchFamily="34" charset="0"/>
              </a:rPr>
              <a:t> (paquete icmp "echo request") spoofeado, la respuesta será recibida por el host al que pertenece la IP legalmente. Este tipo de spooofing unido al uso de peticiones </a:t>
            </a:r>
            <a:r>
              <a:rPr lang="es-ES" dirty="0" smtClean="0">
                <a:solidFill>
                  <a:srgbClr val="003366"/>
                </a:solidFill>
                <a:latin typeface="Arial Narrow" pitchFamily="34" charset="0"/>
                <a:hlinkClick r:id="rId10" tooltip="Broadcast"/>
              </a:rPr>
              <a:t>broadcast</a:t>
            </a:r>
            <a:r>
              <a:rPr lang="es-ES" dirty="0" smtClean="0">
                <a:solidFill>
                  <a:srgbClr val="003366"/>
                </a:solidFill>
                <a:latin typeface="Arial Narrow" pitchFamily="34" charset="0"/>
              </a:rPr>
              <a:t> a diferentes redes es usado en un tipo de ataque de </a:t>
            </a:r>
            <a:r>
              <a:rPr lang="es-ES" dirty="0" smtClean="0">
                <a:solidFill>
                  <a:srgbClr val="003366"/>
                </a:solidFill>
                <a:latin typeface="Arial Narrow" pitchFamily="34" charset="0"/>
                <a:hlinkClick r:id="rId11" tooltip="Flood"/>
              </a:rPr>
              <a:t>flood</a:t>
            </a:r>
            <a:r>
              <a:rPr lang="es-ES" dirty="0" smtClean="0">
                <a:solidFill>
                  <a:srgbClr val="003366"/>
                </a:solidFill>
                <a:latin typeface="Arial Narrow" pitchFamily="34" charset="0"/>
              </a:rPr>
              <a:t> conocido como </a:t>
            </a:r>
            <a:r>
              <a:rPr lang="es-ES" dirty="0" smtClean="0">
                <a:solidFill>
                  <a:srgbClr val="003366"/>
                </a:solidFill>
                <a:latin typeface="Arial Narrow" pitchFamily="34" charset="0"/>
                <a:hlinkClick r:id="rId12" tooltip="Ataque Smurf"/>
              </a:rPr>
              <a:t>ataque Smurf</a:t>
            </a:r>
            <a:r>
              <a:rPr lang="es-ES" dirty="0" smtClean="0">
                <a:solidFill>
                  <a:srgbClr val="003366"/>
                </a:solidFill>
                <a:latin typeface="Arial Narrow" pitchFamily="34" charset="0"/>
              </a:rPr>
              <a:t>. Para poder realizar IP SPOOFING en sesiones TCP, se debe tener en cuenta el comportamiento de dicho protocolo con el envío de paquetes </a:t>
            </a:r>
            <a:r>
              <a:rPr lang="es-ES" dirty="0" smtClean="0">
                <a:solidFill>
                  <a:srgbClr val="003366"/>
                </a:solidFill>
                <a:latin typeface="Arial Narrow" pitchFamily="34" charset="0"/>
                <a:hlinkClick r:id="rId13" tooltip="SYN"/>
              </a:rPr>
              <a:t>SYN</a:t>
            </a:r>
            <a:r>
              <a:rPr lang="es-ES" dirty="0" smtClean="0">
                <a:solidFill>
                  <a:srgbClr val="003366"/>
                </a:solidFill>
                <a:latin typeface="Arial Narrow" pitchFamily="34" charset="0"/>
              </a:rPr>
              <a:t> y </a:t>
            </a:r>
            <a:r>
              <a:rPr lang="es-ES" dirty="0" smtClean="0">
                <a:solidFill>
                  <a:srgbClr val="003366"/>
                </a:solidFill>
                <a:latin typeface="Arial Narrow" pitchFamily="34" charset="0"/>
                <a:hlinkClick r:id="rId14" tooltip="ACK"/>
              </a:rPr>
              <a:t>ACK</a:t>
            </a:r>
            <a:r>
              <a:rPr lang="es-ES" dirty="0" smtClean="0">
                <a:solidFill>
                  <a:srgbClr val="003366"/>
                </a:solidFill>
                <a:latin typeface="Arial Narrow" pitchFamily="34" charset="0"/>
              </a:rPr>
              <a:t> con su </a:t>
            </a:r>
            <a:r>
              <a:rPr lang="es-ES" dirty="0" smtClean="0">
                <a:solidFill>
                  <a:srgbClr val="003366"/>
                </a:solidFill>
                <a:latin typeface="Arial Narrow" pitchFamily="34" charset="0"/>
                <a:hlinkClick r:id="rId15" tooltip="ISN"/>
              </a:rPr>
              <a:t>ISN</a:t>
            </a:r>
            <a:r>
              <a:rPr lang="es-ES" dirty="0" smtClean="0">
                <a:solidFill>
                  <a:srgbClr val="003366"/>
                </a:solidFill>
                <a:latin typeface="Arial Narrow" pitchFamily="34" charset="0"/>
              </a:rPr>
              <a:t> específico y teniendo en cuenta que el propietario real de la IP podría (si no se le impide de alguna manera) cortar la conexión en cualquier momento al recibir paquetes sin haberlos solicitado. También hay que tener en cuenta que los </a:t>
            </a:r>
            <a:r>
              <a:rPr lang="es-ES" dirty="0" smtClean="0">
                <a:solidFill>
                  <a:srgbClr val="003366"/>
                </a:solidFill>
                <a:latin typeface="Arial Narrow" pitchFamily="34" charset="0"/>
                <a:hlinkClick r:id="rId16" tooltip="Router"/>
              </a:rPr>
              <a:t>routers</a:t>
            </a:r>
            <a:r>
              <a:rPr lang="es-ES" dirty="0" smtClean="0">
                <a:solidFill>
                  <a:srgbClr val="003366"/>
                </a:solidFill>
                <a:latin typeface="Arial Narrow" pitchFamily="34" charset="0"/>
              </a:rPr>
              <a:t> actuales no admiten el envío de paquetes con IP origen no perteneciente a una de las redes que administra (los paquetes spoofeados no sobrepasarán el router).</a:t>
            </a:r>
            <a:r>
              <a:rPr lang="es-ES" dirty="0" smtClean="0"/>
              <a:t> </a:t>
            </a:r>
            <a:endParaRPr lang="es-GT" dirty="0" smtClean="0"/>
          </a:p>
          <a:p>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197493"/>
          </a:xfrm>
        </p:spPr>
        <p:txBody>
          <a:bodyPr>
            <a:normAutofit fontScale="55000" lnSpcReduction="20000"/>
          </a:bodyPr>
          <a:lstStyle/>
          <a:p>
            <a:r>
              <a:rPr lang="es-ES" b="1" dirty="0" smtClean="0">
                <a:solidFill>
                  <a:srgbClr val="003366"/>
                </a:solidFill>
                <a:latin typeface="Arial Narrow" pitchFamily="34" charset="0"/>
                <a:hlinkClick r:id="rId2" tooltip="ARP Spoofing"/>
              </a:rPr>
              <a:t>ARP Spoofing</a:t>
            </a:r>
            <a:r>
              <a:rPr lang="es-ES" b="1" dirty="0" smtClean="0">
                <a:solidFill>
                  <a:srgbClr val="003366"/>
                </a:solidFill>
                <a:latin typeface="Arial Narrow" pitchFamily="34" charset="0"/>
              </a:rPr>
              <a:t>:</a:t>
            </a:r>
            <a:r>
              <a:rPr lang="es-ES" dirty="0" smtClean="0">
                <a:solidFill>
                  <a:srgbClr val="003366"/>
                </a:solidFill>
                <a:latin typeface="Arial Narrow" pitchFamily="34" charset="0"/>
              </a:rPr>
              <a:t> suplantación de identidad por falsificación de tabla </a:t>
            </a:r>
            <a:r>
              <a:rPr lang="es-ES" dirty="0" smtClean="0">
                <a:solidFill>
                  <a:srgbClr val="003366"/>
                </a:solidFill>
                <a:latin typeface="Arial Narrow" pitchFamily="34" charset="0"/>
                <a:hlinkClick r:id="rId3" tooltip="Protocolo de resolución de direcciones"/>
              </a:rPr>
              <a:t>ARP</a:t>
            </a:r>
            <a:r>
              <a:rPr lang="es-ES" dirty="0" smtClean="0">
                <a:solidFill>
                  <a:srgbClr val="003366"/>
                </a:solidFill>
                <a:latin typeface="Arial Narrow" pitchFamily="34" charset="0"/>
              </a:rPr>
              <a:t>. Se trata de la construcción de </a:t>
            </a:r>
            <a:r>
              <a:rPr lang="es-ES" dirty="0" smtClean="0">
                <a:solidFill>
                  <a:srgbClr val="003366"/>
                </a:solidFill>
                <a:latin typeface="Arial Narrow" pitchFamily="34" charset="0"/>
                <a:hlinkClick r:id="rId4" tooltip="Trama"/>
              </a:rPr>
              <a:t>tramas</a:t>
            </a:r>
            <a:r>
              <a:rPr lang="es-ES" dirty="0" smtClean="0">
                <a:solidFill>
                  <a:srgbClr val="003366"/>
                </a:solidFill>
                <a:latin typeface="Arial Narrow" pitchFamily="34" charset="0"/>
              </a:rPr>
              <a:t> de solicitud y respuesta ARP modificadas con el objetivo de falsear la tabla ARP (relación IP-MAC) de una víctima y forzarla a que envíe los paquetes a un host atacante en lugar de hacerlo a su destino legítimo. Explicándolo de una manera más sencilla: El protocolo Ethernet trabaja mediante direcciones </a:t>
            </a:r>
            <a:r>
              <a:rPr lang="es-ES" dirty="0" smtClean="0">
                <a:solidFill>
                  <a:srgbClr val="003366"/>
                </a:solidFill>
                <a:latin typeface="Arial Narrow" pitchFamily="34" charset="0"/>
                <a:hlinkClick r:id="rId5" tooltip="MAC"/>
              </a:rPr>
              <a:t>MAC</a:t>
            </a:r>
            <a:r>
              <a:rPr lang="es-ES" dirty="0" smtClean="0">
                <a:solidFill>
                  <a:srgbClr val="003366"/>
                </a:solidFill>
                <a:latin typeface="Arial Narrow" pitchFamily="34" charset="0"/>
              </a:rPr>
              <a:t>, no mediante direcciones IP. ARP es el protocolo encargado de traducir direcciones IP a direcciones MAC para que la comunicación pueda establecerse; para ello cuando un host quiere comunicarse con una IP emite una trama ARP-Request a la dirección de </a:t>
            </a:r>
            <a:r>
              <a:rPr lang="es-ES" dirty="0" smtClean="0">
                <a:solidFill>
                  <a:srgbClr val="003366"/>
                </a:solidFill>
                <a:latin typeface="Arial Narrow" pitchFamily="34" charset="0"/>
                <a:hlinkClick r:id="rId6" tooltip="Broadcast"/>
              </a:rPr>
              <a:t>Broadcast</a:t>
            </a:r>
            <a:r>
              <a:rPr lang="es-ES" dirty="0" smtClean="0">
                <a:solidFill>
                  <a:srgbClr val="003366"/>
                </a:solidFill>
                <a:latin typeface="Arial Narrow" pitchFamily="34" charset="0"/>
              </a:rPr>
              <a:t> pidiendo la MAC del host poseedor la IP con la que desea comunicarse. El ordenador con la IP solicitada responde con un ARP-</a:t>
            </a:r>
            <a:r>
              <a:rPr lang="es-ES" dirty="0" err="1" smtClean="0">
                <a:solidFill>
                  <a:srgbClr val="003366"/>
                </a:solidFill>
                <a:latin typeface="Arial Narrow" pitchFamily="34" charset="0"/>
              </a:rPr>
              <a:t>Reply</a:t>
            </a:r>
            <a:r>
              <a:rPr lang="es-ES" dirty="0" smtClean="0">
                <a:solidFill>
                  <a:srgbClr val="003366"/>
                </a:solidFill>
                <a:latin typeface="Arial Narrow" pitchFamily="34" charset="0"/>
              </a:rPr>
              <a:t> indicando su MAC. Los </a:t>
            </a:r>
            <a:r>
              <a:rPr lang="es-ES" dirty="0" err="1" smtClean="0">
                <a:solidFill>
                  <a:srgbClr val="003366"/>
                </a:solidFill>
                <a:latin typeface="Arial Narrow" pitchFamily="34" charset="0"/>
              </a:rPr>
              <a:t>Switches</a:t>
            </a:r>
            <a:r>
              <a:rPr lang="es-ES" dirty="0" smtClean="0">
                <a:solidFill>
                  <a:srgbClr val="003366"/>
                </a:solidFill>
                <a:latin typeface="Arial Narrow" pitchFamily="34" charset="0"/>
              </a:rPr>
              <a:t> y los hosts guardan una tabla local con la relación IP-MAC llamada "tabla ARP". Dicha tabla ARP puede ser falseada por un ordenador atacante que emita tramas ARP-REPLY indicando su MAC como destino válido para una IP específica, como por ejemplo la de un router, de esta manera la información dirigida al router pasaría por el ordenador atacante quien podrá </a:t>
            </a:r>
            <a:r>
              <a:rPr lang="es-ES" dirty="0" err="1" smtClean="0">
                <a:solidFill>
                  <a:srgbClr val="003366"/>
                </a:solidFill>
                <a:latin typeface="Arial Narrow" pitchFamily="34" charset="0"/>
              </a:rPr>
              <a:t>sniffar</a:t>
            </a:r>
            <a:r>
              <a:rPr lang="es-ES" dirty="0" smtClean="0">
                <a:solidFill>
                  <a:srgbClr val="003366"/>
                </a:solidFill>
                <a:latin typeface="Arial Narrow" pitchFamily="34" charset="0"/>
              </a:rPr>
              <a:t> dicha información y redirigirla si así lo desea. El protocolo ARP trabaja a nivel de enlace de datos de </a:t>
            </a:r>
            <a:r>
              <a:rPr lang="es-ES" dirty="0" smtClean="0">
                <a:solidFill>
                  <a:srgbClr val="003366"/>
                </a:solidFill>
                <a:latin typeface="Arial Narrow" pitchFamily="34" charset="0"/>
                <a:hlinkClick r:id="rId7" tooltip="OSI"/>
              </a:rPr>
              <a:t>OSI</a:t>
            </a:r>
            <a:r>
              <a:rPr lang="es-ES" dirty="0" smtClean="0">
                <a:solidFill>
                  <a:srgbClr val="003366"/>
                </a:solidFill>
                <a:latin typeface="Arial Narrow" pitchFamily="34" charset="0"/>
              </a:rPr>
              <a:t>, por lo que esta técnica sólo puede ser utilizada en redes LAN o en cualquier caso en la parte de la red que queda antes del primer Router. Una manera de protegerse de esta técnica es mediante tablas ARP estáticas (siempre que las </a:t>
            </a:r>
            <a:r>
              <a:rPr lang="es-ES" dirty="0" err="1" smtClean="0">
                <a:solidFill>
                  <a:srgbClr val="003366"/>
                </a:solidFill>
                <a:latin typeface="Arial Narrow" pitchFamily="34" charset="0"/>
              </a:rPr>
              <a:t>ips</a:t>
            </a:r>
            <a:r>
              <a:rPr lang="es-ES" dirty="0" smtClean="0">
                <a:solidFill>
                  <a:srgbClr val="003366"/>
                </a:solidFill>
                <a:latin typeface="Arial Narrow" pitchFamily="34" charset="0"/>
              </a:rPr>
              <a:t> de red sean fijas), lo cual puede ser difícil en redes grandes. </a:t>
            </a:r>
            <a:endParaRPr lang="es-GT" dirty="0" smtClean="0">
              <a:solidFill>
                <a:srgbClr val="003366"/>
              </a:solidFill>
              <a:latin typeface="Arial Narrow" pitchFamily="34" charset="0"/>
            </a:endParaRPr>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483245"/>
          </a:xfrm>
        </p:spPr>
        <p:txBody>
          <a:bodyPr>
            <a:normAutofit fontScale="55000" lnSpcReduction="20000"/>
          </a:bodyPr>
          <a:lstStyle/>
          <a:p>
            <a:pPr>
              <a:lnSpc>
                <a:spcPct val="80000"/>
              </a:lnSpc>
            </a:pPr>
            <a:r>
              <a:rPr lang="es-ES" b="1" dirty="0" smtClean="0">
                <a:solidFill>
                  <a:srgbClr val="003366"/>
                </a:solidFill>
                <a:latin typeface="Arial Narrow" pitchFamily="34" charset="0"/>
              </a:rPr>
              <a:t>DNS Spoofing</a:t>
            </a:r>
            <a:r>
              <a:rPr lang="es-ES" dirty="0" smtClean="0">
                <a:solidFill>
                  <a:srgbClr val="003366"/>
                </a:solidFill>
                <a:latin typeface="Arial Narrow" pitchFamily="34" charset="0"/>
              </a:rPr>
              <a:t>: Suplantación de identidad por nombre de dominio. Se trata del falseamiento de una relación "Nombre de dominio-IP" ante una consulta de resolución de nombre, es decir, resolver con una dirección IP falsa un cierto nombre DNS o viceversa. Esto se consigue falseando las entradas de la relación Nombre de dominio-IP de un servidor </a:t>
            </a:r>
            <a:r>
              <a:rPr lang="es-ES" dirty="0" smtClean="0">
                <a:solidFill>
                  <a:srgbClr val="003366"/>
                </a:solidFill>
                <a:latin typeface="Arial Narrow" pitchFamily="34" charset="0"/>
                <a:hlinkClick r:id="rId2" tooltip="Domain Name System"/>
              </a:rPr>
              <a:t>DNS</a:t>
            </a:r>
            <a:r>
              <a:rPr lang="es-ES" dirty="0" smtClean="0">
                <a:solidFill>
                  <a:srgbClr val="003366"/>
                </a:solidFill>
                <a:latin typeface="Arial Narrow" pitchFamily="34" charset="0"/>
              </a:rPr>
              <a:t>, mediante alguna vulnerabilidad del servidor en concreto o por su confianza hacia servidores poco fiables. Las entradas falseadas de un servidor DNS son susceptibles de infectar (envenenar) el caché DNS de otro servidor diferente (</a:t>
            </a:r>
            <a:r>
              <a:rPr lang="es-ES" dirty="0" smtClean="0">
                <a:solidFill>
                  <a:srgbClr val="003366"/>
                </a:solidFill>
                <a:latin typeface="Arial Narrow" pitchFamily="34" charset="0"/>
                <a:hlinkClick r:id="rId3" tooltip="DNS Poisoning"/>
              </a:rPr>
              <a:t>DNS </a:t>
            </a:r>
            <a:r>
              <a:rPr lang="es-ES" dirty="0" err="1" smtClean="0">
                <a:solidFill>
                  <a:srgbClr val="003366"/>
                </a:solidFill>
                <a:latin typeface="Arial Narrow" pitchFamily="34" charset="0"/>
                <a:hlinkClick r:id="rId3" tooltip="DNS Poisoning"/>
              </a:rPr>
              <a:t>Poisoning</a:t>
            </a:r>
            <a:r>
              <a:rPr lang="es-ES" dirty="0" smtClean="0">
                <a:solidFill>
                  <a:srgbClr val="003366"/>
                </a:solidFill>
                <a:latin typeface="Arial Narrow" pitchFamily="34" charset="0"/>
              </a:rPr>
              <a:t>). </a:t>
            </a:r>
          </a:p>
          <a:p>
            <a:pPr>
              <a:lnSpc>
                <a:spcPct val="80000"/>
              </a:lnSpc>
              <a:buFontTx/>
              <a:buNone/>
            </a:pPr>
            <a:endParaRPr lang="es-GT" dirty="0" smtClean="0">
              <a:solidFill>
                <a:srgbClr val="003366"/>
              </a:solidFill>
              <a:latin typeface="Arial Narrow" pitchFamily="34" charset="0"/>
            </a:endParaRPr>
          </a:p>
          <a:p>
            <a:pPr>
              <a:lnSpc>
                <a:spcPct val="80000"/>
              </a:lnSpc>
            </a:pPr>
            <a:r>
              <a:rPr lang="es-ES" b="1" dirty="0" smtClean="0">
                <a:solidFill>
                  <a:srgbClr val="003366"/>
                </a:solidFill>
                <a:latin typeface="Arial Narrow" pitchFamily="34" charset="0"/>
              </a:rPr>
              <a:t>Web Spoofing</a:t>
            </a:r>
            <a:r>
              <a:rPr lang="es-ES" dirty="0" smtClean="0">
                <a:solidFill>
                  <a:srgbClr val="003366"/>
                </a:solidFill>
                <a:latin typeface="Arial Narrow" pitchFamily="34" charset="0"/>
              </a:rPr>
              <a:t>: Suplantación de una página web real (no confundir con </a:t>
            </a:r>
            <a:r>
              <a:rPr lang="es-ES" dirty="0" err="1" smtClean="0">
                <a:solidFill>
                  <a:srgbClr val="003366"/>
                </a:solidFill>
                <a:latin typeface="Arial Narrow" pitchFamily="34" charset="0"/>
                <a:hlinkClick r:id="rId4" tooltip="Phising"/>
              </a:rPr>
              <a:t>phising</a:t>
            </a:r>
            <a:r>
              <a:rPr lang="es-ES" dirty="0" smtClean="0">
                <a:solidFill>
                  <a:srgbClr val="003366"/>
                </a:solidFill>
                <a:latin typeface="Arial Narrow" pitchFamily="34" charset="0"/>
              </a:rPr>
              <a:t>). </a:t>
            </a:r>
            <a:r>
              <a:rPr lang="es-ES" dirty="0" err="1" smtClean="0">
                <a:solidFill>
                  <a:srgbClr val="003366"/>
                </a:solidFill>
                <a:latin typeface="Arial Narrow" pitchFamily="34" charset="0"/>
              </a:rPr>
              <a:t>Enruta</a:t>
            </a:r>
            <a:r>
              <a:rPr lang="es-ES" dirty="0" smtClean="0">
                <a:solidFill>
                  <a:srgbClr val="003366"/>
                </a:solidFill>
                <a:latin typeface="Arial Narrow" pitchFamily="34" charset="0"/>
              </a:rPr>
              <a:t> la conexión de una víctima a través de una página falsa hacia otras páginas WEB con el objetivo de obtener información de dicha víctima (páginas WEB vistas, información de formularios, contraseñas etc.). La página WEB falsa actúa a modo de </a:t>
            </a:r>
            <a:r>
              <a:rPr lang="es-ES" dirty="0" smtClean="0">
                <a:solidFill>
                  <a:srgbClr val="003366"/>
                </a:solidFill>
                <a:latin typeface="Arial Narrow" pitchFamily="34" charset="0"/>
                <a:hlinkClick r:id="rId5" tooltip="Proxy"/>
              </a:rPr>
              <a:t>proxy</a:t>
            </a:r>
            <a:r>
              <a:rPr lang="es-ES" dirty="0" smtClean="0">
                <a:solidFill>
                  <a:srgbClr val="003366"/>
                </a:solidFill>
                <a:latin typeface="Arial Narrow" pitchFamily="34" charset="0"/>
              </a:rPr>
              <a:t> solicitando la información requerida por la víctima a cada servidor original y saltándose incluso la protección </a:t>
            </a:r>
            <a:r>
              <a:rPr lang="es-ES" dirty="0" smtClean="0">
                <a:solidFill>
                  <a:srgbClr val="003366"/>
                </a:solidFill>
                <a:latin typeface="Arial Narrow" pitchFamily="34" charset="0"/>
                <a:hlinkClick r:id="rId6" tooltip="Transport Layer Security"/>
              </a:rPr>
              <a:t>SSL</a:t>
            </a:r>
            <a:r>
              <a:rPr lang="es-ES" dirty="0" smtClean="0">
                <a:solidFill>
                  <a:srgbClr val="003366"/>
                </a:solidFill>
                <a:latin typeface="Arial Narrow" pitchFamily="34" charset="0"/>
              </a:rPr>
              <a:t>. El atacante puede modificar cualquier información desde y hacia cualquier servidor que la víctima visite. La víctima puede abrir la página web falsa mediante cualquier tipo de engaño, incluso abriendo un simple LINK. El WEB SPOOFING es difícilmente detectable, quizá la mejor medida es algún </a:t>
            </a:r>
            <a:r>
              <a:rPr lang="es-ES" dirty="0" err="1" smtClean="0">
                <a:solidFill>
                  <a:srgbClr val="003366"/>
                </a:solidFill>
                <a:latin typeface="Arial Narrow" pitchFamily="34" charset="0"/>
                <a:hlinkClick r:id="rId7" tooltip="Plugin"/>
              </a:rPr>
              <a:t>plugin</a:t>
            </a:r>
            <a:r>
              <a:rPr lang="es-ES" dirty="0" smtClean="0">
                <a:solidFill>
                  <a:srgbClr val="003366"/>
                </a:solidFill>
                <a:latin typeface="Arial Narrow" pitchFamily="34" charset="0"/>
              </a:rPr>
              <a:t> del navegador que muestre en todo momento la IP del servidor visitado, si la IP nunca cambia al visitar diferentes páginas WEB significará que probablemente estemos sufriendo este tipo de ataque. </a:t>
            </a:r>
          </a:p>
          <a:p>
            <a:pPr>
              <a:lnSpc>
                <a:spcPct val="80000"/>
              </a:lnSpc>
            </a:pPr>
            <a:endParaRPr lang="es-ES" dirty="0" smtClean="0">
              <a:solidFill>
                <a:srgbClr val="003366"/>
              </a:solidFill>
              <a:latin typeface="Arial Narrow" pitchFamily="34" charset="0"/>
            </a:endParaRPr>
          </a:p>
          <a:p>
            <a:pPr>
              <a:lnSpc>
                <a:spcPct val="80000"/>
              </a:lnSpc>
            </a:pPr>
            <a:r>
              <a:rPr lang="es-ES" b="1" dirty="0" smtClean="0">
                <a:solidFill>
                  <a:srgbClr val="003366"/>
                </a:solidFill>
                <a:latin typeface="Arial Narrow" pitchFamily="34" charset="0"/>
              </a:rPr>
              <a:t>Mail Spoofing</a:t>
            </a:r>
            <a:r>
              <a:rPr lang="es-ES" dirty="0" smtClean="0">
                <a:solidFill>
                  <a:srgbClr val="003366"/>
                </a:solidFill>
                <a:latin typeface="Arial Narrow" pitchFamily="34" charset="0"/>
              </a:rPr>
              <a:t>: Suplantación en correo electrónico de la dirección e-mail de otras personas o entidades. Esta técnica es usada con asiduidad para el envío de e-mails </a:t>
            </a:r>
            <a:r>
              <a:rPr lang="es-ES" dirty="0" err="1" smtClean="0">
                <a:solidFill>
                  <a:srgbClr val="003366"/>
                </a:solidFill>
                <a:latin typeface="Arial Narrow" pitchFamily="34" charset="0"/>
                <a:hlinkClick r:id="rId8" tooltip="Hoax"/>
              </a:rPr>
              <a:t>hoax</a:t>
            </a:r>
            <a:r>
              <a:rPr lang="es-ES" dirty="0" smtClean="0">
                <a:solidFill>
                  <a:srgbClr val="003366"/>
                </a:solidFill>
                <a:latin typeface="Arial Narrow" pitchFamily="34" charset="0"/>
              </a:rPr>
              <a:t> como suplemento perfecto para el uso de </a:t>
            </a:r>
            <a:r>
              <a:rPr lang="es-ES" dirty="0" err="1" smtClean="0">
                <a:solidFill>
                  <a:srgbClr val="003366"/>
                </a:solidFill>
                <a:latin typeface="Arial Narrow" pitchFamily="34" charset="0"/>
              </a:rPr>
              <a:t>phising</a:t>
            </a:r>
            <a:r>
              <a:rPr lang="es-ES" dirty="0" smtClean="0">
                <a:solidFill>
                  <a:srgbClr val="003366"/>
                </a:solidFill>
                <a:latin typeface="Arial Narrow" pitchFamily="34" charset="0"/>
              </a:rPr>
              <a:t> y para </a:t>
            </a:r>
            <a:r>
              <a:rPr lang="es-ES" dirty="0" smtClean="0">
                <a:solidFill>
                  <a:srgbClr val="003366"/>
                </a:solidFill>
                <a:latin typeface="Arial Narrow" pitchFamily="34" charset="0"/>
                <a:hlinkClick r:id="rId9" tooltip="SPAM"/>
              </a:rPr>
              <a:t>SPAM</a:t>
            </a:r>
            <a:r>
              <a:rPr lang="es-ES" dirty="0" smtClean="0">
                <a:solidFill>
                  <a:srgbClr val="003366"/>
                </a:solidFill>
                <a:latin typeface="Arial Narrow" pitchFamily="34" charset="0"/>
              </a:rPr>
              <a:t>, es tan sencilla como el uso de un servidor </a:t>
            </a:r>
            <a:r>
              <a:rPr lang="es-ES" dirty="0" smtClean="0">
                <a:solidFill>
                  <a:srgbClr val="003366"/>
                </a:solidFill>
                <a:latin typeface="Arial Narrow" pitchFamily="34" charset="0"/>
                <a:hlinkClick r:id="rId10" tooltip="SMTP"/>
              </a:rPr>
              <a:t>SMTP</a:t>
            </a:r>
            <a:r>
              <a:rPr lang="es-ES" dirty="0" smtClean="0">
                <a:solidFill>
                  <a:srgbClr val="003366"/>
                </a:solidFill>
                <a:latin typeface="Arial Narrow" pitchFamily="34" charset="0"/>
              </a:rPr>
              <a:t> configurado para tal fin. Para protegerse se debería comprobar la IP del remitente (para averiguar si realmente esa </a:t>
            </a:r>
            <a:r>
              <a:rPr lang="es-ES" dirty="0" err="1" smtClean="0">
                <a:solidFill>
                  <a:srgbClr val="003366"/>
                </a:solidFill>
                <a:latin typeface="Arial Narrow" pitchFamily="34" charset="0"/>
              </a:rPr>
              <a:t>ip</a:t>
            </a:r>
            <a:r>
              <a:rPr lang="es-ES" dirty="0" smtClean="0">
                <a:solidFill>
                  <a:srgbClr val="003366"/>
                </a:solidFill>
                <a:latin typeface="Arial Narrow" pitchFamily="34" charset="0"/>
              </a:rPr>
              <a:t> pertenece a la entidad que indica en el mensaje) y la dirección del servidor </a:t>
            </a:r>
            <a:r>
              <a:rPr lang="es-ES" dirty="0" smtClean="0">
                <a:solidFill>
                  <a:srgbClr val="003366"/>
                </a:solidFill>
                <a:latin typeface="Arial Narrow" pitchFamily="34" charset="0"/>
                <a:hlinkClick r:id="rId10" tooltip="SMTP"/>
              </a:rPr>
              <a:t>SMTP</a:t>
            </a:r>
            <a:r>
              <a:rPr lang="es-ES" dirty="0" smtClean="0">
                <a:solidFill>
                  <a:srgbClr val="003366"/>
                </a:solidFill>
                <a:latin typeface="Arial Narrow" pitchFamily="34" charset="0"/>
              </a:rPr>
              <a:t> utilizado. Otra técnica de protección es el uso de firmas digitales. </a:t>
            </a:r>
            <a:endParaRPr lang="es-GT" dirty="0" smtClean="0">
              <a:solidFill>
                <a:srgbClr val="003366"/>
              </a:solidFill>
              <a:latin typeface="Arial Narrow" pitchFamily="34" charset="0"/>
            </a:endParaRPr>
          </a:p>
          <a:p>
            <a:pPr>
              <a:lnSpc>
                <a:spcPct val="80000"/>
              </a:lnSpc>
            </a:pPr>
            <a:endParaRPr lang="es-ES" dirty="0" smtClean="0">
              <a:solidFill>
                <a:srgbClr val="003366"/>
              </a:solidFill>
              <a:latin typeface="Arial Narrow" pitchFamily="34" charset="0"/>
            </a:endParaRPr>
          </a:p>
          <a:p>
            <a:pPr>
              <a:lnSpc>
                <a:spcPct val="80000"/>
              </a:lnSpc>
            </a:pPr>
            <a:endParaRPr lang="es-GT" dirty="0" smtClean="0">
              <a:solidFill>
                <a:srgbClr val="003366"/>
              </a:solidFill>
              <a:latin typeface="Arial Narrow" pitchFamily="34" charset="0"/>
            </a:endParaRP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GT" sz="4800" b="1" dirty="0" smtClean="0">
                <a:solidFill>
                  <a:schemeClr val="bg1"/>
                </a:solidFill>
                <a:effectLst>
                  <a:outerShdw blurRad="38100" dist="38100" dir="2700000" algn="tl">
                    <a:srgbClr val="000000"/>
                  </a:outerShdw>
                </a:effectLst>
                <a:latin typeface="Arial Narrow" pitchFamily="34" charset="0"/>
              </a:rPr>
              <a:t>2.2. Blog Personal</a:t>
            </a:r>
          </a:p>
          <a:p>
            <a:pPr algn="ctr">
              <a:buNone/>
            </a:pPr>
            <a:endParaRPr lang="es-ES" sz="4800" dirty="0"/>
          </a:p>
        </p:txBody>
      </p:sp>
      <p:sp>
        <p:nvSpPr>
          <p:cNvPr id="4" name="3 Cara sonriente">
            <a:hlinkClick r:id="rId2" action="ppaction://hlinksldjump"/>
          </p:cNvPr>
          <p:cNvSpPr/>
          <p:nvPr/>
        </p:nvSpPr>
        <p:spPr>
          <a:xfrm>
            <a:off x="8001024" y="6000768"/>
            <a:ext cx="785818" cy="571504"/>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ES" dirty="0" smtClean="0">
              <a:latin typeface="Arial Narrow" pitchFamily="34" charset="0"/>
            </a:endParaRPr>
          </a:p>
          <a:p>
            <a:r>
              <a:rPr lang="es-ES" dirty="0" smtClean="0">
                <a:latin typeface="Arial Narrow" pitchFamily="34" charset="0"/>
              </a:rPr>
              <a:t>Ingresar a un sitio para Crear un Blog gratuito. En este caso seleccionamos </a:t>
            </a:r>
            <a:r>
              <a:rPr lang="es-ES" b="1" dirty="0" err="1" smtClean="0">
                <a:latin typeface="Arial Narrow" pitchFamily="34" charset="0"/>
              </a:rPr>
              <a:t>Blogger</a:t>
            </a:r>
            <a:r>
              <a:rPr lang="es-ES" dirty="0" smtClean="0">
                <a:latin typeface="Arial Narrow" pitchFamily="34" charset="0"/>
              </a:rPr>
              <a:t>.</a:t>
            </a:r>
            <a:endParaRPr lang="es-ES" dirty="0"/>
          </a:p>
        </p:txBody>
      </p:sp>
      <p:pic>
        <p:nvPicPr>
          <p:cNvPr id="6" name="Picture 4"/>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r>
              <a:rPr lang="es-ES" dirty="0" smtClean="0">
                <a:latin typeface="Arial Narrow" pitchFamily="34" charset="0"/>
              </a:rPr>
              <a:t>Despliega la opción para crear una cuenta de Google para efectos del registro. </a:t>
            </a:r>
          </a:p>
          <a:p>
            <a:endParaRPr lang="es-ES" dirty="0"/>
          </a:p>
        </p:txBody>
      </p:sp>
      <p:pic>
        <p:nvPicPr>
          <p:cNvPr id="5" name="Picture 7"/>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r>
              <a:rPr lang="es-ES" dirty="0" smtClean="0">
                <a:latin typeface="Arial Narrow" pitchFamily="34" charset="0"/>
              </a:rPr>
              <a:t>Despliega la opción para crear una cuenta de Google para efectos del registro.</a:t>
            </a:r>
            <a:endParaRPr lang="es-ES" dirty="0"/>
          </a:p>
        </p:txBody>
      </p:sp>
      <p:pic>
        <p:nvPicPr>
          <p:cNvPr id="5" name="Picture 7"/>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dirty="0" smtClean="0">
              <a:solidFill>
                <a:srgbClr val="008080"/>
              </a:solidFill>
              <a:latin typeface="Arial Narrow" pitchFamily="34" charset="0"/>
            </a:endParaRPr>
          </a:p>
          <a:p>
            <a:r>
              <a:rPr lang="es-ES" dirty="0" smtClean="0">
                <a:latin typeface="Arial Narrow" pitchFamily="34" charset="0"/>
              </a:rPr>
              <a:t>Seleccionar la opción Crear tu Blog ahora, como lo muestra la pantalla.</a:t>
            </a:r>
          </a:p>
          <a:p>
            <a:endParaRPr lang="es-ES" dirty="0"/>
          </a:p>
        </p:txBody>
      </p:sp>
      <p:pic>
        <p:nvPicPr>
          <p:cNvPr id="5" name="Picture 4"/>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dirty="0" smtClean="0">
              <a:solidFill>
                <a:srgbClr val="008080"/>
              </a:solidFill>
              <a:latin typeface="Arial Narrow" pitchFamily="34" charset="0"/>
            </a:endParaRPr>
          </a:p>
          <a:p>
            <a:endParaRPr lang="es-ES" dirty="0" smtClean="0">
              <a:solidFill>
                <a:srgbClr val="008080"/>
              </a:solidFill>
              <a:latin typeface="Arial Narrow" pitchFamily="34" charset="0"/>
            </a:endParaRPr>
          </a:p>
          <a:p>
            <a:r>
              <a:rPr lang="es-ES" dirty="0" smtClean="0">
                <a:latin typeface="Arial Narrow" pitchFamily="34" charset="0"/>
              </a:rPr>
              <a:t>Debiendo ingresar la cuenta de correo correspondiente al usuario.</a:t>
            </a:r>
          </a:p>
          <a:p>
            <a:endParaRPr lang="es-ES" dirty="0"/>
          </a:p>
        </p:txBody>
      </p:sp>
      <p:pic>
        <p:nvPicPr>
          <p:cNvPr id="5" name="Picture 7"/>
          <p:cNvPicPr>
            <a:picLocks noGrp="1" noChangeAspect="1" noChangeArrowheads="1"/>
          </p:cNvPicPr>
          <p:nvPr>
            <p:ph sz="half" idx="2"/>
          </p:nvPr>
        </p:nvPicPr>
        <p:blipFill>
          <a:blip r:embed="rId2"/>
          <a:srcRect/>
          <a:stretch>
            <a:fillRect/>
          </a:stretch>
        </p:blipFill>
        <p:spPr>
          <a:xfrm>
            <a:off x="4648200" y="2348706"/>
            <a:ext cx="4038600" cy="3028950"/>
          </a:xfrm>
          <a:noFill/>
          <a:ln/>
        </p:spPr>
      </p:pic>
      <p:sp>
        <p:nvSpPr>
          <p:cNvPr id="6" name="Line 8"/>
          <p:cNvSpPr>
            <a:spLocks noChangeShapeType="1"/>
          </p:cNvSpPr>
          <p:nvPr/>
        </p:nvSpPr>
        <p:spPr bwMode="auto">
          <a:xfrm>
            <a:off x="2987675" y="4005263"/>
            <a:ext cx="3455988" cy="0"/>
          </a:xfrm>
          <a:prstGeom prst="line">
            <a:avLst/>
          </a:prstGeom>
          <a:noFill/>
          <a:ln w="19050">
            <a:solidFill>
              <a:schemeClr val="tx1"/>
            </a:solidFill>
            <a:round/>
            <a:headEnd/>
            <a:tailEnd type="triangle" w="med" len="med"/>
          </a:ln>
          <a:effectLst/>
        </p:spPr>
        <p:txBody>
          <a:bodyPr/>
          <a:lstStyle/>
          <a:p>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r>
              <a:rPr lang="es-ES" dirty="0" smtClean="0">
                <a:latin typeface="Arial Narrow" pitchFamily="34" charset="0"/>
              </a:rPr>
              <a:t>Debiendo completar las información personal que se requiere en dicho sitio. Posteriormente la opción </a:t>
            </a:r>
            <a:r>
              <a:rPr lang="es-ES" b="1" dirty="0" smtClean="0">
                <a:latin typeface="Arial Narrow" pitchFamily="34" charset="0"/>
              </a:rPr>
              <a:t>Continuar</a:t>
            </a:r>
            <a:r>
              <a:rPr lang="es-ES" dirty="0" smtClean="0">
                <a:latin typeface="Arial Narrow" pitchFamily="34" charset="0"/>
              </a:rPr>
              <a:t>.</a:t>
            </a:r>
            <a:endParaRPr lang="es-ES" dirty="0"/>
          </a:p>
        </p:txBody>
      </p:sp>
      <p:pic>
        <p:nvPicPr>
          <p:cNvPr id="7" name="Picture 6"/>
          <p:cNvPicPr>
            <a:picLocks noGrp="1" noChangeAspect="1" noChangeArrowheads="1"/>
          </p:cNvPicPr>
          <p:nvPr>
            <p:ph sz="half" idx="2"/>
          </p:nvPr>
        </p:nvPicPr>
        <p:blipFill>
          <a:blip r:embed="rId2"/>
          <a:srcRect/>
          <a:stretch>
            <a:fillRect/>
          </a:stretch>
        </p:blipFill>
        <p:spPr>
          <a:xfrm>
            <a:off x="4648200" y="2348706"/>
            <a:ext cx="4038600" cy="3028950"/>
          </a:xfrm>
          <a:noFill/>
          <a:ln/>
        </p:spPr>
      </p:pic>
      <p:sp>
        <p:nvSpPr>
          <p:cNvPr id="8" name="Line 7"/>
          <p:cNvSpPr>
            <a:spLocks noChangeShapeType="1"/>
          </p:cNvSpPr>
          <p:nvPr/>
        </p:nvSpPr>
        <p:spPr bwMode="auto">
          <a:xfrm>
            <a:off x="4356100" y="3500438"/>
            <a:ext cx="2087563" cy="0"/>
          </a:xfrm>
          <a:prstGeom prst="line">
            <a:avLst/>
          </a:prstGeom>
          <a:noFill/>
          <a:ln w="19050">
            <a:solidFill>
              <a:srgbClr val="339966"/>
            </a:solidFill>
            <a:round/>
            <a:headEnd/>
            <a:tailEnd type="triangle" w="med" len="med"/>
          </a:ln>
          <a:effectLst/>
        </p:spPr>
        <p:txBody>
          <a:bodyPr/>
          <a:lstStyle/>
          <a:p>
            <a:endParaRPr lang="es-ES"/>
          </a:p>
        </p:txBody>
      </p:sp>
      <p:sp>
        <p:nvSpPr>
          <p:cNvPr id="9" name="Line 8"/>
          <p:cNvSpPr>
            <a:spLocks noChangeShapeType="1"/>
          </p:cNvSpPr>
          <p:nvPr/>
        </p:nvSpPr>
        <p:spPr bwMode="auto">
          <a:xfrm>
            <a:off x="4284663" y="4941888"/>
            <a:ext cx="2951162" cy="0"/>
          </a:xfrm>
          <a:prstGeom prst="line">
            <a:avLst/>
          </a:prstGeom>
          <a:noFill/>
          <a:ln w="19050">
            <a:solidFill>
              <a:srgbClr val="339966"/>
            </a:solidFill>
            <a:round/>
            <a:headEnd/>
            <a:tailEnd type="triangle" w="med" len="med"/>
          </a:ln>
          <a:effectLst/>
        </p:spPr>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solidFill>
                  <a:schemeClr val="bg1"/>
                </a:solidFill>
                <a:effectLst>
                  <a:outerShdw blurRad="38100" dist="38100" dir="2700000" algn="tl">
                    <a:srgbClr val="000000"/>
                  </a:outerShdw>
                </a:effectLst>
                <a:latin typeface="Arial Narrow" pitchFamily="34" charset="0"/>
              </a:rPr>
              <a:t>Secuencia Gráfica</a:t>
            </a:r>
            <a:endParaRPr lang="es-ES" dirty="0">
              <a:solidFill>
                <a:schemeClr val="bg1"/>
              </a:solidFill>
            </a:endParaRPr>
          </a:p>
        </p:txBody>
      </p:sp>
      <p:sp>
        <p:nvSpPr>
          <p:cNvPr id="4" name="3 Marcador de contenido"/>
          <p:cNvSpPr>
            <a:spLocks noGrp="1"/>
          </p:cNvSpPr>
          <p:nvPr>
            <p:ph sz="half" idx="1"/>
          </p:nvPr>
        </p:nvSpPr>
        <p:spPr/>
        <p:txBody>
          <a:bodyPr/>
          <a:lstStyle/>
          <a:p>
            <a:endParaRPr lang="es-GT" dirty="0" smtClean="0">
              <a:solidFill>
                <a:schemeClr val="bg1"/>
              </a:solidFill>
              <a:latin typeface="Arial Narrow" pitchFamily="34" charset="0"/>
            </a:endParaRPr>
          </a:p>
          <a:p>
            <a:endParaRPr lang="es-GT" dirty="0">
              <a:solidFill>
                <a:schemeClr val="bg1"/>
              </a:solidFill>
              <a:latin typeface="Arial Narrow" pitchFamily="34" charset="0"/>
            </a:endParaRPr>
          </a:p>
          <a:p>
            <a:r>
              <a:rPr lang="es-GT" dirty="0" smtClean="0">
                <a:latin typeface="Arial Narrow" pitchFamily="34" charset="0"/>
              </a:rPr>
              <a:t>Debe  ingresar a Internet Explorer  y seleccionar un buscador.</a:t>
            </a:r>
          </a:p>
          <a:p>
            <a:endParaRPr lang="es-ES" dirty="0"/>
          </a:p>
        </p:txBody>
      </p:sp>
      <p:pic>
        <p:nvPicPr>
          <p:cNvPr id="6" name="Picture 4"/>
          <p:cNvPicPr>
            <a:picLocks noGrp="1" noChangeAspect="1" noChangeArrowheads="1"/>
          </p:cNvPicPr>
          <p:nvPr>
            <p:ph sz="half" idx="2"/>
          </p:nvPr>
        </p:nvPicPr>
        <p:blipFill>
          <a:blip r:embed="rId2"/>
          <a:stretch>
            <a:fillRect/>
          </a:stretch>
        </p:blipFill>
        <p:spPr>
          <a:xfrm>
            <a:off x="4648200" y="2348706"/>
            <a:ext cx="4038600" cy="302895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Line 5"/>
          <p:cNvSpPr>
            <a:spLocks noChangeShapeType="1"/>
          </p:cNvSpPr>
          <p:nvPr/>
        </p:nvSpPr>
        <p:spPr bwMode="auto">
          <a:xfrm>
            <a:off x="2214546" y="3214686"/>
            <a:ext cx="3714776" cy="357190"/>
          </a:xfrm>
          <a:prstGeom prst="line">
            <a:avLst/>
          </a:prstGeom>
          <a:noFill/>
          <a:ln w="12700">
            <a:solidFill>
              <a:srgbClr val="800080"/>
            </a:solidFill>
            <a:round/>
            <a:headEnd/>
            <a:tailEnd type="triangle" w="med" len="med"/>
          </a:ln>
        </p:spPr>
        <p:txBody>
          <a:bodyPr/>
          <a:lstStyle/>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dirty="0" smtClean="0">
              <a:solidFill>
                <a:srgbClr val="008080"/>
              </a:solidFill>
              <a:latin typeface="Arial Narrow" pitchFamily="34" charset="0"/>
            </a:endParaRPr>
          </a:p>
          <a:p>
            <a:endParaRPr lang="es-ES" dirty="0" smtClean="0">
              <a:solidFill>
                <a:srgbClr val="008080"/>
              </a:solidFill>
              <a:latin typeface="Arial Narrow" pitchFamily="34" charset="0"/>
            </a:endParaRPr>
          </a:p>
          <a:p>
            <a:r>
              <a:rPr lang="es-ES" dirty="0" smtClean="0">
                <a:latin typeface="Arial Narrow" pitchFamily="34" charset="0"/>
              </a:rPr>
              <a:t>Despliega la opción para  asignar un nombre al Blog el cual lo identificará.  Luego opción </a:t>
            </a:r>
            <a:r>
              <a:rPr lang="es-ES" b="1" dirty="0" smtClean="0">
                <a:latin typeface="Arial Narrow" pitchFamily="34" charset="0"/>
              </a:rPr>
              <a:t>Continuar</a:t>
            </a:r>
            <a:endParaRPr lang="es-ES" dirty="0"/>
          </a:p>
        </p:txBody>
      </p:sp>
      <p:pic>
        <p:nvPicPr>
          <p:cNvPr id="5" name="Picture 5"/>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dirty="0" smtClean="0">
              <a:solidFill>
                <a:srgbClr val="008080"/>
              </a:solidFill>
              <a:latin typeface="Arial Narrow" pitchFamily="34" charset="0"/>
            </a:endParaRPr>
          </a:p>
          <a:p>
            <a:r>
              <a:rPr lang="es-ES" dirty="0" smtClean="0">
                <a:latin typeface="Arial Narrow" pitchFamily="34" charset="0"/>
              </a:rPr>
              <a:t>Seguido despliega una pantalla con varias </a:t>
            </a:r>
            <a:r>
              <a:rPr lang="es-ES" dirty="0" err="1" smtClean="0">
                <a:latin typeface="Arial Narrow" pitchFamily="34" charset="0"/>
              </a:rPr>
              <a:t>pantillas</a:t>
            </a:r>
            <a:r>
              <a:rPr lang="es-ES" dirty="0" smtClean="0">
                <a:latin typeface="Arial Narrow" pitchFamily="34" charset="0"/>
              </a:rPr>
              <a:t> debiendo  seleccionar la de nuestra elección.  Luego opción </a:t>
            </a:r>
            <a:r>
              <a:rPr lang="es-ES" b="1" dirty="0" smtClean="0">
                <a:latin typeface="Arial Narrow" pitchFamily="34" charset="0"/>
              </a:rPr>
              <a:t>Continuar</a:t>
            </a:r>
          </a:p>
          <a:p>
            <a:endParaRPr lang="es-ES" dirty="0"/>
          </a:p>
        </p:txBody>
      </p:sp>
      <p:pic>
        <p:nvPicPr>
          <p:cNvPr id="5" name="Picture 8"/>
          <p:cNvPicPr>
            <a:picLocks noGrp="1" noChangeAspect="1" noChangeArrowheads="1"/>
          </p:cNvPicPr>
          <p:nvPr>
            <p:ph sz="half" idx="2"/>
          </p:nvPr>
        </p:nvPicPr>
        <p:blipFill>
          <a:blip r:embed="rId2"/>
          <a:srcRect/>
          <a:stretch>
            <a:fillRect/>
          </a:stretch>
        </p:blipFill>
        <p:spPr>
          <a:xfrm>
            <a:off x="4648200" y="2348706"/>
            <a:ext cx="4038600" cy="3028950"/>
          </a:xfrm>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r>
              <a:rPr lang="es-ES" dirty="0" smtClean="0">
                <a:latin typeface="Arial Narrow" pitchFamily="34" charset="0"/>
              </a:rPr>
              <a:t>Despliega por último la pantalla donde indica que el Blog a sigo creado listo para publicar información.</a:t>
            </a:r>
            <a:endParaRPr lang="es-ES" dirty="0"/>
          </a:p>
        </p:txBody>
      </p:sp>
      <p:pic>
        <p:nvPicPr>
          <p:cNvPr id="5" name="Picture 5"/>
          <p:cNvPicPr>
            <a:picLocks noGrp="1" noChangeAspect="1" noChangeArrowheads="1"/>
          </p:cNvPicPr>
          <p:nvPr>
            <p:ph sz="half" idx="2"/>
          </p:nvPr>
        </p:nvPicPr>
        <p:blipFill>
          <a:blip r:embed="rId2"/>
          <a:srcRect/>
          <a:stretch>
            <a:fillRect/>
          </a:stretch>
        </p:blipFill>
        <p:spPr>
          <a:xfrm>
            <a:off x="4929190" y="1214422"/>
            <a:ext cx="3109906" cy="2332430"/>
          </a:xfrm>
          <a:noFill/>
          <a:ln/>
        </p:spPr>
      </p:pic>
      <p:pic>
        <p:nvPicPr>
          <p:cNvPr id="6" name="Picture 6"/>
          <p:cNvPicPr>
            <a:picLocks noChangeAspect="1" noChangeArrowheads="1"/>
          </p:cNvPicPr>
          <p:nvPr/>
        </p:nvPicPr>
        <p:blipFill>
          <a:blip r:embed="rId3"/>
          <a:srcRect/>
          <a:stretch>
            <a:fillRect/>
          </a:stretch>
        </p:blipFill>
        <p:spPr>
          <a:xfrm>
            <a:off x="4929190" y="3929066"/>
            <a:ext cx="3143272" cy="2187575"/>
          </a:xfrm>
          <a:prstGeom prst="rect">
            <a:avLst/>
          </a:prstGeo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nSpc>
                <a:spcPct val="90000"/>
              </a:lnSpc>
            </a:pPr>
            <a:r>
              <a:rPr lang="es-ES" sz="4000" b="1" dirty="0" smtClean="0">
                <a:solidFill>
                  <a:srgbClr val="008080"/>
                </a:solidFill>
                <a:latin typeface="Arial Narrow" pitchFamily="34" charset="0"/>
              </a:rPr>
              <a:t/>
            </a:r>
            <a:br>
              <a:rPr lang="es-ES" sz="4000" b="1" dirty="0" smtClean="0">
                <a:solidFill>
                  <a:srgbClr val="008080"/>
                </a:solidFill>
                <a:latin typeface="Arial Narrow" pitchFamily="34" charset="0"/>
              </a:rPr>
            </a:br>
            <a:r>
              <a:rPr lang="es-ES" sz="4000" b="1" dirty="0" smtClean="0">
                <a:solidFill>
                  <a:schemeClr val="bg1"/>
                </a:solidFill>
                <a:latin typeface="Arial Narrow" pitchFamily="34" charset="0"/>
              </a:rPr>
              <a:t>2.3 VISUALIZACION DEL BLOG YA CREADO</a:t>
            </a:r>
            <a:br>
              <a:rPr lang="es-ES" sz="4000" b="1" dirty="0" smtClean="0">
                <a:solidFill>
                  <a:schemeClr val="bg1"/>
                </a:solidFill>
                <a:latin typeface="Arial Narrow" pitchFamily="34" charset="0"/>
              </a:rPr>
            </a:br>
            <a:r>
              <a:rPr lang="es-ES" sz="4000" b="1" dirty="0" smtClean="0">
                <a:solidFill>
                  <a:schemeClr val="bg1"/>
                </a:solidFill>
                <a:latin typeface="Arial Narrow" pitchFamily="34" charset="0"/>
              </a:rPr>
              <a:t>sonadora1398.blogspot.com</a:t>
            </a:r>
            <a:endParaRPr lang="es-ES" sz="4000" dirty="0">
              <a:solidFill>
                <a:schemeClr val="bg1"/>
              </a:solidFill>
            </a:endParaRPr>
          </a:p>
        </p:txBody>
      </p:sp>
      <p:pic>
        <p:nvPicPr>
          <p:cNvPr id="4" name="3 Marcador de contenido"/>
          <p:cNvPicPr>
            <a:picLocks noGrp="1"/>
          </p:cNvPicPr>
          <p:nvPr>
            <p:ph sz="half" idx="1"/>
          </p:nvPr>
        </p:nvPicPr>
        <p:blipFill>
          <a:blip r:embed="rId2" cstate="print"/>
          <a:srcRect/>
          <a:stretch>
            <a:fillRect/>
          </a:stretch>
        </p:blipFill>
        <p:spPr bwMode="auto">
          <a:xfrm>
            <a:off x="457200" y="2357430"/>
            <a:ext cx="3043230" cy="164307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00035" y="4351381"/>
            <a:ext cx="3000396" cy="2006577"/>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5214942" y="2844869"/>
            <a:ext cx="3357586" cy="2298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285860"/>
            <a:ext cx="77724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s-ES" sz="9600" b="1" dirty="0" smtClean="0">
                <a:solidFill>
                  <a:schemeClr val="bg1"/>
                </a:solidFill>
                <a:effectLst>
                  <a:outerShdw blurRad="38100" dist="38100" dir="2700000" algn="tl">
                    <a:srgbClr val="000000">
                      <a:alpha val="43137"/>
                    </a:srgbClr>
                  </a:outerShdw>
                </a:effectLst>
                <a:latin typeface="Arial Narrow" pitchFamily="34" charset="0"/>
              </a:rPr>
              <a:t>T</a:t>
            </a:r>
            <a:r>
              <a:rPr lang="es-ES" sz="8000" b="1" dirty="0" smtClean="0">
                <a:solidFill>
                  <a:schemeClr val="bg1"/>
                </a:solidFill>
                <a:effectLst>
                  <a:outerShdw blurRad="38100" dist="38100" dir="2700000" algn="tl">
                    <a:srgbClr val="000000">
                      <a:alpha val="43137"/>
                    </a:srgbClr>
                  </a:outerShdw>
                </a:effectLst>
                <a:latin typeface="Arial Narrow" pitchFamily="34" charset="0"/>
              </a:rPr>
              <a:t>ablets</a:t>
            </a:r>
            <a:endParaRPr lang="es-ES" sz="80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3" name="2 Cara sonriente">
            <a:hlinkClick r:id="rId2" action="ppaction://hlinksldjump"/>
          </p:cNvPr>
          <p:cNvSpPr/>
          <p:nvPr/>
        </p:nvSpPr>
        <p:spPr>
          <a:xfrm>
            <a:off x="8001024" y="5643578"/>
            <a:ext cx="714380" cy="71438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s-ES" dirty="0" smtClean="0"/>
          </a:p>
          <a:p>
            <a:pPr>
              <a:tabLst>
                <a:tab pos="2057400" algn="l"/>
              </a:tabLst>
            </a:pPr>
            <a:r>
              <a:rPr lang="en-US" sz="4800" b="1" dirty="0" smtClean="0">
                <a:latin typeface="Arial Narrow" pitchFamily="34" charset="0"/>
              </a:rPr>
              <a:t>Toshiba</a:t>
            </a:r>
            <a:r>
              <a:rPr lang="en-US" sz="4800" dirty="0" smtClean="0">
                <a:latin typeface="Arial Narrow" pitchFamily="34" charset="0"/>
              </a:rPr>
              <a:t> </a:t>
            </a:r>
            <a:r>
              <a:rPr lang="en-US" dirty="0" smtClean="0">
                <a:latin typeface="Arial Narrow" pitchFamily="34" charset="0"/>
              </a:rPr>
              <a:t>Thrive 10.1-nch 8 GB Android Tablet AT105-T108</a:t>
            </a:r>
            <a:endParaRPr lang="es-ES" dirty="0" smtClean="0">
              <a:latin typeface="Arial Narrow" pitchFamily="34" charset="0"/>
            </a:endParaRPr>
          </a:p>
          <a:p>
            <a:pPr>
              <a:buNone/>
            </a:pPr>
            <a:r>
              <a:rPr lang="en-US" dirty="0" smtClean="0"/>
              <a:t>                            </a:t>
            </a:r>
          </a:p>
          <a:p>
            <a:pPr>
              <a:buNone/>
            </a:pPr>
            <a:endParaRPr lang="en-US" dirty="0" smtClean="0"/>
          </a:p>
          <a:p>
            <a:pPr>
              <a:buNone/>
            </a:pPr>
            <a:r>
              <a:rPr lang="en-US" dirty="0" smtClean="0"/>
              <a:t>                            $324.99</a:t>
            </a:r>
            <a:endParaRPr lang="es-ES" dirty="0" smtClean="0"/>
          </a:p>
          <a:p>
            <a:endParaRPr lang="es-ES" dirty="0" smtClean="0"/>
          </a:p>
        </p:txBody>
      </p:sp>
      <p:pic>
        <p:nvPicPr>
          <p:cNvPr id="1026" name="Picture 2"/>
          <p:cNvPicPr>
            <a:picLocks noGrp="1" noChangeAspect="1" noChangeArrowheads="1"/>
          </p:cNvPicPr>
          <p:nvPr>
            <p:ph sz="half" idx="2"/>
          </p:nvPr>
        </p:nvPicPr>
        <p:blipFill>
          <a:blip r:embed="rId2"/>
          <a:srcRect/>
          <a:stretch>
            <a:fillRect/>
          </a:stretch>
        </p:blipFill>
        <p:spPr bwMode="auto">
          <a:xfrm>
            <a:off x="4795153" y="2000240"/>
            <a:ext cx="4057967" cy="2663041"/>
          </a:xfrm>
          <a:prstGeom prst="rect">
            <a:avLst/>
          </a:prstGeom>
          <a:noFill/>
          <a:ln w="9525">
            <a:noFill/>
            <a:miter lim="800000"/>
            <a:headEnd/>
            <a:tailEnd/>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5400" b="1" dirty="0" smtClean="0">
                <a:latin typeface="Arial Narrow" pitchFamily="34" charset="0"/>
              </a:rPr>
              <a:t>Dell</a:t>
            </a:r>
            <a:r>
              <a:rPr lang="en-US" b="1" dirty="0" smtClean="0">
                <a:latin typeface="Arial Narrow" pitchFamily="34" charset="0"/>
              </a:rPr>
              <a:t> </a:t>
            </a:r>
            <a:r>
              <a:rPr lang="en-US" dirty="0" smtClean="0">
                <a:latin typeface="Arial Narrow" pitchFamily="34" charset="0"/>
              </a:rPr>
              <a:t>Streak 7 4G Android Tablet (T-Mobile)</a:t>
            </a:r>
          </a:p>
          <a:p>
            <a:endParaRPr lang="en-US" dirty="0" smtClean="0">
              <a:latin typeface="Arial Narrow" pitchFamily="34" charset="0"/>
            </a:endParaRPr>
          </a:p>
          <a:p>
            <a:endParaRPr lang="es-ES" dirty="0" smtClean="0">
              <a:latin typeface="Arial Narrow" pitchFamily="34" charset="0"/>
            </a:endParaRPr>
          </a:p>
          <a:p>
            <a:endParaRPr lang="en-US" dirty="0" smtClean="0">
              <a:latin typeface="Arial Narrow" pitchFamily="34" charset="0"/>
            </a:endParaRPr>
          </a:p>
          <a:p>
            <a:pPr>
              <a:buNone/>
            </a:pPr>
            <a:r>
              <a:rPr lang="en-US" dirty="0" smtClean="0">
                <a:latin typeface="Arial Narrow" pitchFamily="34" charset="0"/>
              </a:rPr>
              <a:t>                             $449.29</a:t>
            </a:r>
            <a:endParaRPr lang="es-ES" dirty="0" smtClean="0">
              <a:latin typeface="Arial Narrow" pitchFamily="34" charset="0"/>
            </a:endParaRPr>
          </a:p>
          <a:p>
            <a:endParaRPr lang="es-E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929190" y="1357298"/>
            <a:ext cx="3668392" cy="2115350"/>
          </a:xfrm>
          <a:prstGeom prst="rect">
            <a:avLst/>
          </a:prstGeom>
          <a:noFill/>
          <a:ln w="9525">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5400" b="1" dirty="0" smtClean="0">
                <a:latin typeface="Arial Narrow" pitchFamily="34" charset="0"/>
              </a:rPr>
              <a:t>Samsung</a:t>
            </a:r>
            <a:r>
              <a:rPr lang="en-US" dirty="0" smtClean="0">
                <a:latin typeface="Arial Narrow" pitchFamily="34" charset="0"/>
              </a:rPr>
              <a:t> Galaxy Tab (10.1-Inch, 16GB, Wi-Fi)</a:t>
            </a:r>
            <a:endParaRPr lang="es-E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buNone/>
            </a:pPr>
            <a:r>
              <a:rPr lang="en-US" dirty="0" smtClean="0">
                <a:latin typeface="Arial Narrow" pitchFamily="34" charset="0"/>
              </a:rPr>
              <a:t>                               $499.99</a:t>
            </a:r>
            <a:endParaRPr lang="es-ES" dirty="0" smtClean="0">
              <a:latin typeface="Arial Narrow" pitchFamily="34" charset="0"/>
            </a:endParaRPr>
          </a:p>
          <a:p>
            <a:endParaRPr lang="es-ES" dirty="0"/>
          </a:p>
        </p:txBody>
      </p:sp>
      <p:pic>
        <p:nvPicPr>
          <p:cNvPr id="3074" name="Picture 2"/>
          <p:cNvPicPr>
            <a:picLocks noGrp="1" noChangeAspect="1" noChangeArrowheads="1"/>
          </p:cNvPicPr>
          <p:nvPr>
            <p:ph sz="half" idx="2"/>
          </p:nvPr>
        </p:nvPicPr>
        <p:blipFill>
          <a:blip r:embed="rId2"/>
          <a:srcRect/>
          <a:stretch>
            <a:fillRect/>
          </a:stretch>
        </p:blipFill>
        <p:spPr bwMode="auto">
          <a:xfrm>
            <a:off x="5672137" y="2410619"/>
            <a:ext cx="1990725" cy="290512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4800" b="1" dirty="0" smtClean="0">
                <a:latin typeface="Arial Narrow" pitchFamily="34" charset="0"/>
              </a:rPr>
              <a:t>Motorola</a:t>
            </a:r>
            <a:r>
              <a:rPr lang="en-US" dirty="0" smtClean="0">
                <a:latin typeface="Arial Narrow" pitchFamily="34" charset="0"/>
              </a:rPr>
              <a:t> Xoom Android Tablet (Verizon Wireless)</a:t>
            </a:r>
            <a:endParaRPr lang="es-ES" dirty="0" smtClean="0">
              <a:latin typeface="Arial Narrow" pitchFamily="34" charset="0"/>
            </a:endParaRPr>
          </a:p>
          <a:p>
            <a:pPr>
              <a:buNone/>
            </a:pPr>
            <a:r>
              <a:rPr lang="en-US" dirty="0" smtClean="0">
                <a:latin typeface="Arial Narrow" pitchFamily="34" charset="0"/>
              </a:rPr>
              <a:t>                       </a:t>
            </a:r>
          </a:p>
          <a:p>
            <a:pPr>
              <a:buNone/>
            </a:pPr>
            <a:endParaRPr lang="en-US" dirty="0" smtClean="0">
              <a:latin typeface="Arial Narrow" pitchFamily="34" charset="0"/>
            </a:endParaRPr>
          </a:p>
          <a:p>
            <a:pPr>
              <a:buNone/>
            </a:pPr>
            <a:endParaRPr lang="en-US" dirty="0" smtClean="0">
              <a:latin typeface="Arial Narrow" pitchFamily="34" charset="0"/>
            </a:endParaRPr>
          </a:p>
          <a:p>
            <a:pPr>
              <a:buNone/>
            </a:pPr>
            <a:r>
              <a:rPr lang="en-US" dirty="0" smtClean="0">
                <a:latin typeface="Arial Narrow" pitchFamily="34" charset="0"/>
              </a:rPr>
              <a:t>                                $799.99</a:t>
            </a:r>
            <a:endParaRPr lang="es-ES" dirty="0" smtClean="0">
              <a:latin typeface="Arial Narrow" pitchFamily="34" charset="0"/>
            </a:endParaRPr>
          </a:p>
          <a:p>
            <a:endParaRPr lang="es-ES" dirty="0"/>
          </a:p>
        </p:txBody>
      </p:sp>
      <p:pic>
        <p:nvPicPr>
          <p:cNvPr id="4098" name="Picture 2"/>
          <p:cNvPicPr>
            <a:picLocks noGrp="1" noChangeAspect="1" noChangeArrowheads="1"/>
          </p:cNvPicPr>
          <p:nvPr>
            <p:ph sz="half" idx="2"/>
          </p:nvPr>
        </p:nvPicPr>
        <p:blipFill>
          <a:blip r:embed="rId2"/>
          <a:srcRect/>
          <a:stretch>
            <a:fillRect/>
          </a:stretch>
        </p:blipFill>
        <p:spPr bwMode="auto">
          <a:xfrm>
            <a:off x="5429256" y="1428736"/>
            <a:ext cx="2943225" cy="19812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buNone/>
            </a:pPr>
            <a:r>
              <a:rPr lang="en-US" sz="5400" b="1" dirty="0" smtClean="0">
                <a:latin typeface="Arial Narrow" pitchFamily="34" charset="0"/>
              </a:rPr>
              <a:t>PANASONIC</a:t>
            </a:r>
            <a:endParaRPr lang="es-ES" sz="5400" b="1" dirty="0" smtClean="0">
              <a:latin typeface="Arial Narrow" pitchFamily="34" charset="0"/>
            </a:endParaRPr>
          </a:p>
          <a:p>
            <a:r>
              <a:rPr lang="en-US" dirty="0" smtClean="0">
                <a:latin typeface="Arial Narrow" pitchFamily="34" charset="0"/>
              </a:rPr>
              <a:t>Toughbook H1 Tablet PC</a:t>
            </a:r>
            <a:endParaRPr lang="es-E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buNone/>
            </a:pPr>
            <a:r>
              <a:rPr lang="en-US" dirty="0" smtClean="0">
                <a:latin typeface="Arial Narrow" pitchFamily="34" charset="0"/>
              </a:rPr>
              <a:t>                                 $1075</a:t>
            </a:r>
            <a:endParaRPr lang="es-ES" dirty="0" smtClean="0">
              <a:latin typeface="Arial Narrow" pitchFamily="34" charset="0"/>
            </a:endParaRPr>
          </a:p>
          <a:p>
            <a:endParaRPr lang="es-ES" dirty="0"/>
          </a:p>
        </p:txBody>
      </p:sp>
      <p:pic>
        <p:nvPicPr>
          <p:cNvPr id="5" name="4 Marcador de contenido"/>
          <p:cNvPicPr>
            <a:picLocks noGrp="1"/>
          </p:cNvPicPr>
          <p:nvPr>
            <p:ph sz="half" idx="2"/>
          </p:nvPr>
        </p:nvPicPr>
        <p:blipFill>
          <a:blip r:embed="rId2"/>
          <a:srcRect/>
          <a:stretch>
            <a:fillRect/>
          </a:stretch>
        </p:blipFill>
        <p:spPr bwMode="auto">
          <a:xfrm>
            <a:off x="5000628" y="1643050"/>
            <a:ext cx="3500462" cy="285752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txBody>
          <a:bodyPr/>
          <a:lstStyle/>
          <a:p>
            <a:r>
              <a:rPr lang="es-GT" dirty="0" smtClean="0">
                <a:latin typeface="Arial Narrow" pitchFamily="34" charset="0"/>
              </a:rPr>
              <a:t>El buscador en este caso Google despliega una serie de sitios a las cuales se pueden ingresar para crear una Página de Internet.</a:t>
            </a:r>
            <a:endParaRPr lang="es-ES" dirty="0" smtClean="0">
              <a:latin typeface="Arial Narrow" pitchFamily="34" charset="0"/>
            </a:endParaRPr>
          </a:p>
          <a:p>
            <a:endParaRPr lang="es-ES" dirty="0"/>
          </a:p>
        </p:txBody>
      </p:sp>
      <p:pic>
        <p:nvPicPr>
          <p:cNvPr id="7" name="Picture 4"/>
          <p:cNvPicPr>
            <a:picLocks noGrp="1" noChangeAspect="1" noChangeArrowheads="1"/>
          </p:cNvPicPr>
          <p:nvPr>
            <p:ph sz="quarter" idx="4"/>
          </p:nvPr>
        </p:nvPicPr>
        <p:blipFill>
          <a:blip r:embed="rId2"/>
          <a:stretch>
            <a:fillRect/>
          </a:stretch>
        </p:blipFill>
        <p:spPr>
          <a:xfrm>
            <a:off x="4645025" y="2634853"/>
            <a:ext cx="4041775" cy="3031331"/>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5400" b="1" dirty="0" smtClean="0">
                <a:latin typeface="Arial Narrow" pitchFamily="34" charset="0"/>
              </a:rPr>
              <a:t>Apple </a:t>
            </a:r>
            <a:r>
              <a:rPr lang="en-US" dirty="0" err="1" smtClean="0">
                <a:latin typeface="Arial Narrow" pitchFamily="34" charset="0"/>
              </a:rPr>
              <a:t>IPad</a:t>
            </a:r>
            <a:r>
              <a:rPr lang="en-US" dirty="0" smtClean="0">
                <a:latin typeface="Arial Narrow" pitchFamily="34" charset="0"/>
              </a:rPr>
              <a:t> 2 MC770LL/A Tablet (32GB, </a:t>
            </a:r>
            <a:r>
              <a:rPr lang="en-US" dirty="0" err="1" smtClean="0">
                <a:latin typeface="Arial Narrow" pitchFamily="34" charset="0"/>
              </a:rPr>
              <a:t>Wifi</a:t>
            </a:r>
            <a:r>
              <a:rPr lang="en-US" dirty="0" smtClean="0">
                <a:latin typeface="Arial Narrow" pitchFamily="34" charset="0"/>
              </a:rPr>
              <a:t>, Black) Newest Model</a:t>
            </a:r>
            <a:endParaRPr lang="es-E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buNone/>
            </a:pPr>
            <a:r>
              <a:rPr lang="en-US" dirty="0" smtClean="0">
                <a:effectLst>
                  <a:outerShdw blurRad="38100" dist="38100" dir="2700000" algn="tl">
                    <a:srgbClr val="000000">
                      <a:alpha val="43137"/>
                    </a:srgbClr>
                  </a:outerShdw>
                </a:effectLst>
                <a:latin typeface="Arial Narrow" pitchFamily="34" charset="0"/>
              </a:rPr>
              <a:t>                                $559.93</a:t>
            </a:r>
            <a:endParaRPr lang="es-ES" dirty="0" smtClean="0">
              <a:effectLst>
                <a:outerShdw blurRad="38100" dist="38100" dir="2700000" algn="tl">
                  <a:srgbClr val="000000">
                    <a:alpha val="43137"/>
                  </a:srgbClr>
                </a:outerShdw>
              </a:effectLst>
              <a:latin typeface="Arial Narrow" pitchFamily="34" charset="0"/>
            </a:endParaRPr>
          </a:p>
          <a:p>
            <a:endParaRPr lang="es-ES" dirty="0"/>
          </a:p>
        </p:txBody>
      </p:sp>
      <p:pic>
        <p:nvPicPr>
          <p:cNvPr id="5122" name="Picture 2"/>
          <p:cNvPicPr>
            <a:picLocks noGrp="1" noChangeAspect="1" noChangeArrowheads="1"/>
          </p:cNvPicPr>
          <p:nvPr>
            <p:ph sz="half" idx="2"/>
          </p:nvPr>
        </p:nvPicPr>
        <p:blipFill>
          <a:blip r:embed="rId2"/>
          <a:srcRect/>
          <a:stretch>
            <a:fillRect/>
          </a:stretch>
        </p:blipFill>
        <p:spPr bwMode="auto">
          <a:xfrm>
            <a:off x="5643562" y="1285860"/>
            <a:ext cx="2047875" cy="2676525"/>
          </a:xfrm>
          <a:prstGeom prst="rect">
            <a:avLst/>
          </a:prstGeom>
          <a:noFill/>
          <a:ln w="9525">
            <a:noFill/>
            <a:miter lim="800000"/>
            <a:headEnd/>
            <a:tailEnd/>
          </a:ln>
          <a:effectLst/>
          <a:scene3d>
            <a:camera prst="isometricOffAxis2Left"/>
            <a:lightRig rig="threePt" dir="t"/>
          </a:scene3d>
          <a:sp3d>
            <a:bevelT/>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6" name="5 Marcador de contenido"/>
          <p:cNvSpPr>
            <a:spLocks noGrp="1"/>
          </p:cNvSpPr>
          <p:nvPr>
            <p:ph sz="half" idx="2"/>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smtClean="0">
                <a:latin typeface="Arial Narrow" pitchFamily="34" charset="0"/>
              </a:rPr>
              <a:t>Blackberry</a:t>
            </a:r>
          </a:p>
          <a:p>
            <a:endParaRPr lang="en-US" b="1" dirty="0" smtClean="0">
              <a:latin typeface="Arial Narrow" pitchFamily="34" charset="0"/>
            </a:endParaRPr>
          </a:p>
          <a:p>
            <a:pPr>
              <a:buNone/>
            </a:pPr>
            <a:r>
              <a:rPr lang="en-US" dirty="0" smtClean="0">
                <a:latin typeface="Arial Narrow" pitchFamily="34" charset="0"/>
              </a:rPr>
              <a:t> playbook 7-Inch Tablet (16GB)</a:t>
            </a:r>
            <a:endParaRPr lang="es-ES" dirty="0" smtClean="0">
              <a:latin typeface="Arial Narrow" pitchFamily="34" charset="0"/>
            </a:endParaRPr>
          </a:p>
          <a:p>
            <a:pPr>
              <a:buNone/>
            </a:pPr>
            <a:endParaRPr lang="en-US" dirty="0" smtClean="0">
              <a:latin typeface="Arial Narrow" pitchFamily="34" charset="0"/>
            </a:endParaRPr>
          </a:p>
          <a:p>
            <a:pPr>
              <a:buNone/>
            </a:pPr>
            <a:endParaRPr lang="en-US" dirty="0" smtClean="0">
              <a:latin typeface="Arial Narrow" pitchFamily="34" charset="0"/>
            </a:endParaRPr>
          </a:p>
          <a:p>
            <a:pPr algn="r">
              <a:buNone/>
            </a:pPr>
            <a:r>
              <a:rPr lang="en-US" dirty="0" smtClean="0">
                <a:latin typeface="Arial Narrow" pitchFamily="34" charset="0"/>
              </a:rPr>
              <a:t>$332.99</a:t>
            </a:r>
            <a:endParaRPr lang="es-ES" dirty="0" smtClean="0">
              <a:latin typeface="Arial Narrow" pitchFamily="34" charset="0"/>
            </a:endParaRPr>
          </a:p>
          <a:p>
            <a:endParaRPr lang="es-ES" dirty="0"/>
          </a:p>
        </p:txBody>
      </p:sp>
      <p:pic>
        <p:nvPicPr>
          <p:cNvPr id="7" name="4 Marcador de contenido"/>
          <p:cNvPicPr>
            <a:picLocks noGrp="1"/>
          </p:cNvPicPr>
          <p:nvPr>
            <p:ph sz="half" idx="1"/>
          </p:nvPr>
        </p:nvPicPr>
        <p:blipFill>
          <a:blip r:embed="rId2"/>
          <a:srcRect/>
          <a:stretch>
            <a:fillRect/>
          </a:stretch>
        </p:blipFill>
        <p:spPr bwMode="auto">
          <a:xfrm>
            <a:off x="857224" y="2071678"/>
            <a:ext cx="3214710" cy="2420241"/>
          </a:xfrm>
          <a:prstGeom prst="rect">
            <a:avLst/>
          </a:prstGeom>
          <a:noFill/>
          <a:ln w="9525">
            <a:noFill/>
            <a:miter lim="800000"/>
            <a:headEnd/>
            <a:tailEnd/>
          </a:ln>
          <a:effectLst>
            <a:glow rad="228600">
              <a:schemeClr val="accent4">
                <a:satMod val="175000"/>
                <a:alpha val="40000"/>
              </a:schemeClr>
            </a:glow>
            <a:outerShdw blurRad="152400" dist="317500" dir="5400000" sx="90000" sy="-19000" rotWithShape="0">
              <a:prstClr val="black">
                <a:alpha val="15000"/>
              </a:prstClr>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143108" y="1643050"/>
            <a:ext cx="5214974" cy="4525963"/>
          </a:xfrm>
        </p:spPr>
        <p:txBody>
          <a:bodyPr>
            <a:normAutofit/>
          </a:bodyPr>
          <a:lstStyle/>
          <a:p>
            <a:pPr algn="ctr">
              <a:buNone/>
            </a:pPr>
            <a:r>
              <a:rPr lang="es-ES" sz="4400" dirty="0" smtClean="0"/>
              <a:t>Yo erigiría la tablets Toshiba por el precio y sus características</a:t>
            </a:r>
            <a:endParaRPr lang="es-ES" sz="4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2.3. Pasos para crear un video </a:t>
            </a:r>
            <a:br>
              <a:rPr lang="es-GT" b="1" dirty="0" smtClean="0">
                <a:solidFill>
                  <a:schemeClr val="bg1"/>
                </a:solidFill>
                <a:effectLst>
                  <a:outerShdw blurRad="38100" dist="38100" dir="2700000" algn="tl">
                    <a:srgbClr val="000000"/>
                  </a:outerShdw>
                </a:effectLst>
                <a:latin typeface="Arial Narrow" pitchFamily="34" charset="0"/>
              </a:rPr>
            </a:br>
            <a:r>
              <a:rPr lang="es-GT" b="1" dirty="0" smtClean="0">
                <a:solidFill>
                  <a:schemeClr val="bg1"/>
                </a:solidFill>
                <a:effectLst>
                  <a:outerShdw blurRad="38100" dist="38100" dir="2700000" algn="tl">
                    <a:srgbClr val="000000"/>
                  </a:outerShdw>
                </a:effectLst>
                <a:latin typeface="Arial Narrow" pitchFamily="34" charset="0"/>
              </a:rPr>
              <a:t>en Movie Maker</a:t>
            </a:r>
            <a:endParaRPr lang="es-ES" dirty="0">
              <a:solidFill>
                <a:schemeClr val="bg1"/>
              </a:solidFill>
            </a:endParaRPr>
          </a:p>
        </p:txBody>
      </p:sp>
      <p:sp>
        <p:nvSpPr>
          <p:cNvPr id="3" name="2 Cara sonriente">
            <a:hlinkClick r:id="rId2" action="ppaction://hlinksldjump"/>
          </p:cNvPr>
          <p:cNvSpPr/>
          <p:nvPr/>
        </p:nvSpPr>
        <p:spPr>
          <a:xfrm>
            <a:off x="8001024" y="5786454"/>
            <a:ext cx="857256" cy="785818"/>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GT" b="1" dirty="0" smtClean="0">
                <a:solidFill>
                  <a:schemeClr val="bg1"/>
                </a:solidFill>
                <a:effectLst>
                  <a:outerShdw blurRad="38100" dist="38100" dir="2700000" algn="tl">
                    <a:srgbClr val="000000"/>
                  </a:outerShdw>
                </a:effectLst>
                <a:latin typeface="Arial Narrow" pitchFamily="34" charset="0"/>
              </a:rPr>
              <a:t>Secuencia Gráfica</a:t>
            </a:r>
            <a:endParaRPr lang="es-ES" dirty="0">
              <a:solidFill>
                <a:schemeClr val="bg1"/>
              </a:solidFill>
            </a:endParaRPr>
          </a:p>
        </p:txBody>
      </p:sp>
      <p:sp>
        <p:nvSpPr>
          <p:cNvPr id="3" name="2 Marcador de contenido"/>
          <p:cNvSpPr>
            <a:spLocks noGrp="1"/>
          </p:cNvSpPr>
          <p:nvPr>
            <p:ph sz="half" idx="1"/>
          </p:nvPr>
        </p:nvSpPr>
        <p:spPr/>
        <p:txBody>
          <a:bodyPr>
            <a:normAutofit fontScale="92500" lnSpcReduction="20000"/>
          </a:bodyPr>
          <a:lstStyle/>
          <a:p>
            <a:pPr>
              <a:lnSpc>
                <a:spcPct val="90000"/>
              </a:lnSpc>
              <a:buFontTx/>
              <a:buNone/>
            </a:pPr>
            <a:r>
              <a:rPr lang="es-ES" dirty="0" smtClean="0">
                <a:latin typeface="Arial Narrow" pitchFamily="34" charset="0"/>
              </a:rPr>
              <a:t>    Como veras en el lado izquierdo trae opciones que son muy útiles, y son las que nos van a ayudar a realizar el video.</a:t>
            </a:r>
          </a:p>
          <a:p>
            <a:pPr>
              <a:lnSpc>
                <a:spcPct val="90000"/>
              </a:lnSpc>
              <a:buFontTx/>
              <a:buNone/>
            </a:pPr>
            <a:r>
              <a:rPr lang="es-ES" dirty="0" smtClean="0">
                <a:latin typeface="Arial Narrow" pitchFamily="34" charset="0"/>
              </a:rPr>
              <a:t/>
            </a:r>
            <a:br>
              <a:rPr lang="es-ES" dirty="0" smtClean="0">
                <a:latin typeface="Arial Narrow" pitchFamily="34" charset="0"/>
              </a:rPr>
            </a:br>
            <a:r>
              <a:rPr lang="es-ES" dirty="0" smtClean="0">
                <a:latin typeface="Arial Narrow" pitchFamily="34" charset="0"/>
              </a:rPr>
              <a:t>Ahora empezaremos a crear nuestro primer video... nos vamos a la pestaña IMPORTAR VIDEO y buscaremos donde esta guardado el que hayamos hecho con los </a:t>
            </a:r>
            <a:r>
              <a:rPr lang="es-ES" dirty="0" err="1" smtClean="0">
                <a:latin typeface="Arial Narrow" pitchFamily="34" charset="0"/>
              </a:rPr>
              <a:t>sims</a:t>
            </a:r>
            <a:r>
              <a:rPr lang="es-ES" dirty="0" smtClean="0">
                <a:latin typeface="Arial Narrow" pitchFamily="34" charset="0"/>
              </a:rPr>
              <a:t>.</a:t>
            </a:r>
            <a:br>
              <a:rPr lang="es-ES" dirty="0" smtClean="0">
                <a:latin typeface="Arial Narrow" pitchFamily="34" charset="0"/>
              </a:rPr>
            </a:br>
            <a:endParaRPr lang="es-ES" dirty="0" smtClean="0">
              <a:latin typeface="Arial Narrow" pitchFamily="34" charset="0"/>
            </a:endParaRPr>
          </a:p>
          <a:p>
            <a:pPr>
              <a:lnSpc>
                <a:spcPct val="90000"/>
              </a:lnSpc>
              <a:buFontTx/>
              <a:buNone/>
            </a:pPr>
            <a:endParaRPr lang="es-ES" dirty="0"/>
          </a:p>
        </p:txBody>
      </p:sp>
      <p:pic>
        <p:nvPicPr>
          <p:cNvPr id="6" name="Picture 8"/>
          <p:cNvPicPr>
            <a:picLocks noGrp="1" noChangeAspect="1" noChangeArrowheads="1"/>
          </p:cNvPicPr>
          <p:nvPr>
            <p:ph sz="half" idx="2"/>
          </p:nvPr>
        </p:nvPicPr>
        <p:blipFill>
          <a:blip r:embed="rId2"/>
          <a:srcRect/>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normAutofit fontScale="85000" lnSpcReduction="20000"/>
          </a:bodyPr>
          <a:lstStyle/>
          <a:p>
            <a:r>
              <a:rPr lang="es-ES" dirty="0" smtClean="0">
                <a:solidFill>
                  <a:srgbClr val="003366"/>
                </a:solidFill>
                <a:latin typeface="Arial Narrow" pitchFamily="34" charset="0"/>
              </a:rPr>
              <a:t>Ahora vamos a arrastras con el ratón el video hacia la línea de fotogramas, automáticamente se colocara el primero... si hubiera mas, lo colocaríamos donde quisiéramos...</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Una vez hecho este paso nos vamos a mostrar escala de tiempo... si pulsamos sale el guión grafico... para verlo pulsar el botón ZOOM ampliar... En el dibujito abajo al lado</a:t>
            </a:r>
            <a:endParaRPr lang="es-E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85000" lnSpcReduction="20000"/>
          </a:bodyPr>
          <a:lstStyle/>
          <a:p>
            <a:pPr>
              <a:lnSpc>
                <a:spcPct val="80000"/>
              </a:lnSpc>
              <a:buFontTx/>
              <a:buNone/>
            </a:pPr>
            <a:r>
              <a:rPr lang="es-ES" dirty="0" smtClean="0">
                <a:solidFill>
                  <a:srgbClr val="003366"/>
                </a:solidFill>
                <a:latin typeface="Arial Narrow" pitchFamily="34" charset="0"/>
              </a:rPr>
              <a:t>En el MODO GUION GRAFICO podremos agrandar los videos, achicarlos, añadir sonidos.</a:t>
            </a:r>
          </a:p>
          <a:p>
            <a:pPr>
              <a:lnSpc>
                <a:spcPct val="80000"/>
              </a:lnSpc>
              <a:buFontTx/>
              <a:buNone/>
            </a:pPr>
            <a:endParaRPr lang="es-ES" dirty="0" smtClean="0">
              <a:solidFill>
                <a:srgbClr val="003366"/>
              </a:solidFill>
              <a:latin typeface="Arial Narrow" pitchFamily="34" charset="0"/>
            </a:endParaRPr>
          </a:p>
          <a:p>
            <a:pPr>
              <a:lnSpc>
                <a:spcPct val="80000"/>
              </a:lnSpc>
              <a:buFontTx/>
              <a:buNone/>
            </a:pPr>
            <a:r>
              <a:rPr lang="es-ES" dirty="0" smtClean="0">
                <a:solidFill>
                  <a:srgbClr val="003366"/>
                </a:solidFill>
                <a:latin typeface="Arial Narrow" pitchFamily="34" charset="0"/>
              </a:rPr>
              <a:t>	En el modo Escala de tiempo no podremos hacerlo... aunque para arrastras videos es mas fácil usar la escala de tiempo, y luego para editarlo, pasar al modo Guión grafico...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Este es el guión grafico, como veras en la foto me explico que estirando con el ratón a los lados del video, (conviene dar al zoom o no veremos nada) podremos agrandar el video, achicarlo.</a:t>
            </a:r>
            <a:endParaRPr lang="es-ES" dirty="0"/>
          </a:p>
        </p:txBody>
      </p:sp>
      <p:pic>
        <p:nvPicPr>
          <p:cNvPr id="5" name="ncode_imageresizer_container_5" descr="56oc"/>
          <p:cNvPicPr>
            <a:picLocks noGrp="1" noChangeAspect="1" noChangeArrowheads="1"/>
          </p:cNvPicPr>
          <p:nvPr>
            <p:ph sz="half" idx="2"/>
          </p:nvPr>
        </p:nvPicPr>
        <p:blipFill>
          <a:blip r:embed="rId2" cstate="print"/>
          <a:srcRect/>
          <a:stretch>
            <a:fillRect/>
          </a:stretch>
        </p:blipFill>
        <p:spPr>
          <a:xfrm>
            <a:off x="4648200" y="2601119"/>
            <a:ext cx="4038600" cy="2524125"/>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55000" lnSpcReduction="20000"/>
          </a:bodyPr>
          <a:lstStyle/>
          <a:p>
            <a:r>
              <a:rPr lang="es-ES" dirty="0" smtClean="0">
                <a:solidFill>
                  <a:srgbClr val="003366"/>
                </a:solidFill>
                <a:latin typeface="Arial Narrow" pitchFamily="34" charset="0"/>
              </a:rPr>
              <a:t>Ahora si queremos meterle sonido: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En el menú de la izquierda le damos a importar audio o sonido, haremos lo mismo que hicimos al importar video, buscamos la ruta en nuestra </a:t>
            </a:r>
            <a:r>
              <a:rPr lang="es-ES" dirty="0" err="1" smtClean="0">
                <a:solidFill>
                  <a:srgbClr val="003366"/>
                </a:solidFill>
                <a:latin typeface="Arial Narrow" pitchFamily="34" charset="0"/>
              </a:rPr>
              <a:t>pc</a:t>
            </a:r>
            <a:r>
              <a:rPr lang="es-ES" dirty="0" smtClean="0">
                <a:solidFill>
                  <a:srgbClr val="003366"/>
                </a:solidFill>
                <a:latin typeface="Arial Narrow" pitchFamily="34" charset="0"/>
              </a:rPr>
              <a:t>, y se agregara automáticamente... sino se agrega se quedara debajo de COLECCIONES en forma de un símbolo musical... el cual debemos arrastrar dentro del modo guión grafico... donde esta nuestro video... </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Ahora pulsamos el video y le damos </a:t>
            </a:r>
            <a:r>
              <a:rPr lang="es-ES" dirty="0" err="1" smtClean="0">
                <a:solidFill>
                  <a:srgbClr val="003366"/>
                </a:solidFill>
                <a:latin typeface="Arial Narrow" pitchFamily="34" charset="0"/>
              </a:rPr>
              <a:t>play</a:t>
            </a:r>
            <a:r>
              <a:rPr lang="es-ES" dirty="0" smtClean="0">
                <a:solidFill>
                  <a:srgbClr val="003366"/>
                </a:solidFill>
                <a:latin typeface="Arial Narrow" pitchFamily="34" charset="0"/>
              </a:rPr>
              <a:t>.... ahora veremos el resultado de lo que llevamos por ahora... como veras se vera un video y sonido de fondo.... pero... queremos dar suavidad a la imagen, o meter efectos....</a:t>
            </a:r>
            <a:br>
              <a:rPr lang="es-ES" dirty="0" smtClean="0">
                <a:solidFill>
                  <a:srgbClr val="003366"/>
                </a:solidFill>
                <a:latin typeface="Arial Narrow" pitchFamily="34" charset="0"/>
              </a:rPr>
            </a:br>
            <a:r>
              <a:rPr lang="es-ES" sz="1800" b="1" dirty="0" smtClean="0"/>
              <a:t/>
            </a:r>
            <a:br>
              <a:rPr lang="es-ES" sz="1800" b="1" dirty="0" smtClean="0"/>
            </a:br>
            <a:r>
              <a:rPr lang="es-ES" sz="1800" b="1" dirty="0" smtClean="0"/>
              <a:t/>
            </a:r>
            <a:br>
              <a:rPr lang="es-ES" sz="1800" b="1" dirty="0" smtClean="0"/>
            </a:br>
            <a:endParaRPr lang="es-ES" dirty="0"/>
          </a:p>
        </p:txBody>
      </p:sp>
      <p:sp>
        <p:nvSpPr>
          <p:cNvPr id="4" name="3 Marcador de contenido"/>
          <p:cNvSpPr>
            <a:spLocks noGrp="1"/>
          </p:cNvSpPr>
          <p:nvPr>
            <p:ph sz="half" idx="2"/>
          </p:nvPr>
        </p:nvSpPr>
        <p:spPr/>
        <p:txBody>
          <a:bodyPr>
            <a:normAutofit fontScale="55000" lnSpcReduction="20000"/>
          </a:bodyPr>
          <a:lstStyle/>
          <a:p>
            <a:r>
              <a:rPr lang="es-ES" dirty="0" smtClean="0">
                <a:solidFill>
                  <a:srgbClr val="003366"/>
                </a:solidFill>
                <a:latin typeface="Arial Narrow" pitchFamily="34" charset="0"/>
              </a:rPr>
              <a:t>En esta misma foto que les he mostrado, se divide en 3 pasos:</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1. Capturar video</a:t>
            </a:r>
            <a:br>
              <a:rPr lang="es-ES" dirty="0" smtClean="0">
                <a:solidFill>
                  <a:srgbClr val="003366"/>
                </a:solidFill>
                <a:latin typeface="Arial Narrow" pitchFamily="34" charset="0"/>
              </a:rPr>
            </a:br>
            <a:r>
              <a:rPr lang="es-ES" dirty="0" smtClean="0">
                <a:solidFill>
                  <a:srgbClr val="003366"/>
                </a:solidFill>
                <a:latin typeface="Arial Narrow" pitchFamily="34" charset="0"/>
              </a:rPr>
              <a:t>2. Editar película</a:t>
            </a:r>
            <a:br>
              <a:rPr lang="es-ES" dirty="0" smtClean="0">
                <a:solidFill>
                  <a:srgbClr val="003366"/>
                </a:solidFill>
                <a:latin typeface="Arial Narrow" pitchFamily="34" charset="0"/>
              </a:rPr>
            </a:br>
            <a:r>
              <a:rPr lang="es-ES" dirty="0" smtClean="0">
                <a:solidFill>
                  <a:srgbClr val="003366"/>
                </a:solidFill>
                <a:latin typeface="Arial Narrow" pitchFamily="34" charset="0"/>
              </a:rPr>
              <a:t>3. Finalizar película</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Como ya hemos hecho la tarea de capturar el video y el sonido, vamos a editar película... son pestañas desplegables!!!!!</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Ver efectos de video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Ver transiciones de video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Crear </a:t>
            </a:r>
            <a:r>
              <a:rPr lang="es-ES" dirty="0" err="1" smtClean="0">
                <a:solidFill>
                  <a:srgbClr val="003366"/>
                </a:solidFill>
                <a:latin typeface="Arial Narrow" pitchFamily="34" charset="0"/>
              </a:rPr>
              <a:t>titulos</a:t>
            </a:r>
            <a:r>
              <a:rPr lang="es-ES" dirty="0" smtClean="0">
                <a:solidFill>
                  <a:srgbClr val="003366"/>
                </a:solidFill>
                <a:latin typeface="Arial Narrow" pitchFamily="34" charset="0"/>
              </a:rPr>
              <a:t>... etc....</a:t>
            </a:r>
            <a:endParaRPr lang="es-E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normAutofit fontScale="70000" lnSpcReduction="20000"/>
          </a:bodyPr>
          <a:lstStyle/>
          <a:p>
            <a:pPr>
              <a:lnSpc>
                <a:spcPct val="80000"/>
              </a:lnSpc>
            </a:pPr>
            <a:r>
              <a:rPr lang="es-ES" dirty="0" smtClean="0">
                <a:solidFill>
                  <a:srgbClr val="003366"/>
                </a:solidFill>
                <a:latin typeface="Arial Narrow" pitchFamily="34" charset="0"/>
              </a:rPr>
              <a:t>Ahora queremos añadir un efecto de video... por ejemplo que el video se acelere, o que cambie de color.... pulsamos la pestaña EFECTOS DE VIDEO... y en el modo GUION GRAFICO donde vemos nuestros videos metidos ya, pulsamos el video que queramos modificar....</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Cuando hemos pulsado nos saldrá arriba unos dibujitos</a:t>
            </a:r>
            <a:br>
              <a:rPr lang="es-ES" dirty="0" smtClean="0">
                <a:solidFill>
                  <a:srgbClr val="003366"/>
                </a:solidFill>
                <a:latin typeface="Arial Narrow" pitchFamily="34" charset="0"/>
              </a:rPr>
            </a:br>
            <a:endParaRPr lang="es-ES" dirty="0" smtClean="0">
              <a:solidFill>
                <a:srgbClr val="003366"/>
              </a:solidFill>
              <a:latin typeface="Arial Narrow" pitchFamily="34" charset="0"/>
            </a:endParaRPr>
          </a:p>
          <a:p>
            <a:pPr>
              <a:lnSpc>
                <a:spcPct val="80000"/>
              </a:lnSpc>
            </a:pPr>
            <a:r>
              <a:rPr lang="es-ES" dirty="0" smtClean="0">
                <a:solidFill>
                  <a:srgbClr val="003366"/>
                </a:solidFill>
                <a:latin typeface="Arial Narrow" pitchFamily="34" charset="0"/>
              </a:rPr>
              <a:t>Arrastramos el efecto deseado al video que nos guste... en este caso el primero porque no he metido mas... veras dando al </a:t>
            </a:r>
            <a:r>
              <a:rPr lang="es-ES" dirty="0" err="1" smtClean="0">
                <a:solidFill>
                  <a:srgbClr val="003366"/>
                </a:solidFill>
                <a:latin typeface="Arial Narrow" pitchFamily="34" charset="0"/>
              </a:rPr>
              <a:t>play</a:t>
            </a:r>
            <a:r>
              <a:rPr lang="es-ES" dirty="0" smtClean="0">
                <a:solidFill>
                  <a:srgbClr val="003366"/>
                </a:solidFill>
                <a:latin typeface="Arial Narrow" pitchFamily="34" charset="0"/>
              </a:rPr>
              <a:t> que nuestro video ha mostrado los efectos... si tenemos problemas podremos presionar el video con el botón derecho del ratón y darle a EFECTOS DE VIDEO...</a:t>
            </a:r>
            <a:endParaRPr lang="es-E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85000" lnSpcReduction="20000"/>
          </a:bodyPr>
          <a:lstStyle/>
          <a:p>
            <a:r>
              <a:rPr lang="es-ES" dirty="0" smtClean="0">
                <a:solidFill>
                  <a:srgbClr val="003366"/>
                </a:solidFill>
                <a:latin typeface="Arial Narrow" pitchFamily="34" charset="0"/>
              </a:rPr>
              <a:t>Ahora meteremos TRANSICIONES DE VIDEO que son los efectos tan bonitos del cambio de un video a otro... se meten en el modo ESCALA DE TIEMPO que ya les enseñe antes... pulsamos en transiciones y nos aparecerán arriba, igual que nos aparecían los efectos de video....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Arrastramos el que nos guste SIEMPRE ENTRE DOS CLIPS... En el cuadrito mas pequeño entre ambos...</a:t>
            </a:r>
            <a:endParaRPr lang="es-E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p:txBody>
          <a:bodyPr/>
          <a:lstStyle/>
          <a:p>
            <a:r>
              <a:rPr lang="es-GT" dirty="0" smtClean="0">
                <a:latin typeface="Arial Narrow" pitchFamily="34" charset="0"/>
              </a:rPr>
              <a:t>Seleccionando en este caso </a:t>
            </a:r>
            <a:r>
              <a:rPr lang="es-GT" b="1" dirty="0" smtClean="0">
                <a:latin typeface="Arial Narrow" pitchFamily="34" charset="0"/>
              </a:rPr>
              <a:t>Unlugar.com.</a:t>
            </a:r>
          </a:p>
          <a:p>
            <a:r>
              <a:rPr lang="es-GT" dirty="0" smtClean="0">
                <a:latin typeface="Arial Narrow" pitchFamily="34" charset="0"/>
              </a:rPr>
              <a:t>Para el registro se debe seleccionar la opción </a:t>
            </a:r>
            <a:r>
              <a:rPr lang="es-GT" dirty="0" err="1" smtClean="0">
                <a:latin typeface="Arial Narrow" pitchFamily="34" charset="0"/>
              </a:rPr>
              <a:t>Hosting</a:t>
            </a:r>
            <a:r>
              <a:rPr lang="es-GT" dirty="0" smtClean="0">
                <a:latin typeface="Arial Narrow" pitchFamily="34" charset="0"/>
              </a:rPr>
              <a:t> gratis que aparece en el menú.</a:t>
            </a:r>
            <a:endParaRPr lang="es-ES" dirty="0" smtClean="0">
              <a:latin typeface="Arial Narrow" pitchFamily="34" charset="0"/>
            </a:endParaRPr>
          </a:p>
          <a:p>
            <a:endParaRPr lang="es-ES" dirty="0"/>
          </a:p>
        </p:txBody>
      </p:sp>
      <p:pic>
        <p:nvPicPr>
          <p:cNvPr id="10" name="Picture 4"/>
          <p:cNvPicPr>
            <a:picLocks noGrp="1" noChangeAspect="1" noChangeArrowheads="1"/>
          </p:cNvPicPr>
          <p:nvPr>
            <p:ph sz="half" idx="2"/>
          </p:nvPr>
        </p:nvPicPr>
        <p:blipFill>
          <a:blip r:embed="rId2"/>
          <a:srcRect/>
          <a:stretch>
            <a:fillRect/>
          </a:stretch>
        </p:blipFill>
        <p:spPr>
          <a:xfrm>
            <a:off x="4648200" y="2348706"/>
            <a:ext cx="4038600" cy="3028950"/>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62500" lnSpcReduction="20000"/>
          </a:bodyPr>
          <a:lstStyle/>
          <a:p>
            <a:r>
              <a:rPr lang="es-ES" dirty="0" smtClean="0">
                <a:solidFill>
                  <a:srgbClr val="003366"/>
                </a:solidFill>
                <a:latin typeface="Arial Narrow" pitchFamily="34" charset="0"/>
              </a:rPr>
              <a:t>En la foto podrás verlo, también </a:t>
            </a:r>
            <a:r>
              <a:rPr lang="es-ES" dirty="0" err="1" smtClean="0">
                <a:solidFill>
                  <a:srgbClr val="003366"/>
                </a:solidFill>
                <a:latin typeface="Arial Narrow" pitchFamily="34" charset="0"/>
              </a:rPr>
              <a:t>clickando</a:t>
            </a:r>
            <a:r>
              <a:rPr lang="es-ES" dirty="0" smtClean="0">
                <a:solidFill>
                  <a:srgbClr val="003366"/>
                </a:solidFill>
                <a:latin typeface="Arial Narrow" pitchFamily="34" charset="0"/>
              </a:rPr>
              <a:t> sobre </a:t>
            </a:r>
            <a:r>
              <a:rPr lang="es-ES" dirty="0" err="1" smtClean="0">
                <a:solidFill>
                  <a:srgbClr val="003366"/>
                </a:solidFill>
                <a:latin typeface="Arial Narrow" pitchFamily="34" charset="0"/>
              </a:rPr>
              <a:t>èl</a:t>
            </a:r>
            <a:r>
              <a:rPr lang="es-ES" dirty="0" smtClean="0">
                <a:solidFill>
                  <a:srgbClr val="003366"/>
                </a:solidFill>
                <a:latin typeface="Arial Narrow" pitchFamily="34" charset="0"/>
              </a:rPr>
              <a:t> podremos borrarlo si queremos </a:t>
            </a:r>
            <a:br>
              <a:rPr lang="es-ES" dirty="0" smtClean="0">
                <a:solidFill>
                  <a:srgbClr val="003366"/>
                </a:solidFill>
                <a:latin typeface="Arial Narrow" pitchFamily="34" charset="0"/>
              </a:rPr>
            </a:br>
            <a:r>
              <a:rPr lang="es-ES" dirty="0" smtClean="0">
                <a:solidFill>
                  <a:srgbClr val="003366"/>
                </a:solidFill>
                <a:latin typeface="Arial Narrow" pitchFamily="34" charset="0"/>
              </a:rPr>
              <a:t>Ahora ya tenemos el video con su sonido efectos, y transiciones... Podremos meterle voz, sonidos en cada clip aparte de la música... </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Si metemos sonido será importar un nuevo sonido, y arrastrarlo justo al video que queramos que haga el sonido... pulsar </a:t>
            </a:r>
            <a:r>
              <a:rPr lang="es-ES" dirty="0" err="1" smtClean="0">
                <a:solidFill>
                  <a:srgbClr val="003366"/>
                </a:solidFill>
                <a:latin typeface="Arial Narrow" pitchFamily="34" charset="0"/>
              </a:rPr>
              <a:t>play</a:t>
            </a:r>
            <a:r>
              <a:rPr lang="es-ES" dirty="0" smtClean="0">
                <a:solidFill>
                  <a:srgbClr val="003366"/>
                </a:solidFill>
                <a:latin typeface="Arial Narrow" pitchFamily="34" charset="0"/>
              </a:rPr>
              <a:t> para comprobar...</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Si queremos narrar con nuestra voz... PULSAMOS HERRAMIENTAS- NARRAR EN ESCALA DE TIEMPO... necesitaremos un micro para hablar....</a:t>
            </a:r>
            <a:br>
              <a:rPr lang="es-ES" dirty="0" smtClean="0">
                <a:solidFill>
                  <a:srgbClr val="003366"/>
                </a:solidFill>
                <a:latin typeface="Arial Narrow" pitchFamily="34" charset="0"/>
              </a:rPr>
            </a:br>
            <a:r>
              <a:rPr lang="es-ES" dirty="0" smtClean="0">
                <a:solidFill>
                  <a:srgbClr val="003366"/>
                </a:solidFill>
                <a:latin typeface="Arial Narrow" pitchFamily="34" charset="0"/>
              </a:rPr>
              <a:t>Luego agregaremos ese sonido al igual que los demás...</a:t>
            </a:r>
            <a:endParaRPr lang="es-ES" dirty="0"/>
          </a:p>
        </p:txBody>
      </p:sp>
      <p:sp>
        <p:nvSpPr>
          <p:cNvPr id="4" name="3 Marcador de contenido"/>
          <p:cNvSpPr>
            <a:spLocks noGrp="1"/>
          </p:cNvSpPr>
          <p:nvPr>
            <p:ph sz="half" idx="2"/>
          </p:nvPr>
        </p:nvSpPr>
        <p:spPr/>
        <p:txBody>
          <a:bodyPr>
            <a:normAutofit fontScale="62500" lnSpcReduction="20000"/>
          </a:bodyPr>
          <a:lstStyle/>
          <a:p>
            <a:r>
              <a:rPr lang="es-ES" dirty="0" smtClean="0">
                <a:solidFill>
                  <a:srgbClr val="003366"/>
                </a:solidFill>
                <a:latin typeface="Arial Narrow" pitchFamily="34" charset="0"/>
              </a:rPr>
              <a:t>Luego agregaremos ese sonido al igual que los demás...</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Ahora ya tenemos listo el video... Podemos ponerle títulos, en CREAR TITULOS O CREDITOS... a nuestro gusto, es muy fácil....</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Ahora queremos guardar::: Una cosa es guardar proyecto.... que debemos hacer siempre</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y otra cosa guardar video</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
            </a:r>
            <a:br>
              <a:rPr lang="es-ES" dirty="0" smtClean="0">
                <a:solidFill>
                  <a:srgbClr val="003366"/>
                </a:solidFill>
                <a:latin typeface="Arial Narrow" pitchFamily="34" charset="0"/>
              </a:rPr>
            </a:br>
            <a:r>
              <a:rPr lang="es-ES" dirty="0" smtClean="0">
                <a:solidFill>
                  <a:srgbClr val="003366"/>
                </a:solidFill>
                <a:latin typeface="Arial Narrow" pitchFamily="34" charset="0"/>
              </a:rPr>
              <a:t>Arriba del todo : Archivo - guardar archivo de película....... Ahí le damos donde queremos guardarlo, si queremos que ocupe menos megas, etc.....</a:t>
            </a:r>
            <a:endParaRPr lang="es-E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VIDEO</a:t>
            </a:r>
            <a:br>
              <a:rPr lang="es-ES" dirty="0" smtClean="0">
                <a:solidFill>
                  <a:schemeClr val="bg1"/>
                </a:solidFill>
              </a:rPr>
            </a:br>
            <a:endParaRPr lang="es-ES" dirty="0">
              <a:solidFill>
                <a:schemeClr val="bg1"/>
              </a:solidFill>
            </a:endParaRPr>
          </a:p>
        </p:txBody>
      </p:sp>
      <p:pic>
        <p:nvPicPr>
          <p:cNvPr id="4101" name="Picture 5">
            <a:hlinkClick r:id="rId2" action="ppaction://hlinkfile"/>
          </p:cNvPr>
          <p:cNvPicPr>
            <a:picLocks noChangeAspect="1" noChangeArrowheads="1"/>
          </p:cNvPicPr>
          <p:nvPr/>
        </p:nvPicPr>
        <p:blipFill>
          <a:blip r:embed="rId3"/>
          <a:srcRect/>
          <a:stretch>
            <a:fillRect/>
          </a:stretch>
        </p:blipFill>
        <p:spPr bwMode="auto">
          <a:xfrm>
            <a:off x="1357290" y="1071546"/>
            <a:ext cx="7067565" cy="53006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GT" dirty="0" smtClean="0">
              <a:latin typeface="Arial Narrow" pitchFamily="34" charset="0"/>
            </a:endParaRPr>
          </a:p>
          <a:p>
            <a:endParaRPr lang="es-GT" dirty="0">
              <a:latin typeface="Arial Narrow" pitchFamily="34" charset="0"/>
            </a:endParaRPr>
          </a:p>
          <a:p>
            <a:r>
              <a:rPr lang="es-GT" dirty="0" smtClean="0">
                <a:latin typeface="Arial Narrow" pitchFamily="34" charset="0"/>
              </a:rPr>
              <a:t>Habiendo seleccionado dicha opción despliega esta pantalla debiendo seleccionar la opción </a:t>
            </a:r>
            <a:r>
              <a:rPr lang="es-GT" b="1" dirty="0" smtClean="0">
                <a:latin typeface="Arial Narrow" pitchFamily="34" charset="0"/>
              </a:rPr>
              <a:t>“Regístrate ahora”.</a:t>
            </a:r>
            <a:endParaRPr lang="es-GT" b="1" dirty="0" smtClean="0"/>
          </a:p>
          <a:p>
            <a:endParaRPr lang="es-ES" dirty="0"/>
          </a:p>
        </p:txBody>
      </p:sp>
      <p:pic>
        <p:nvPicPr>
          <p:cNvPr id="5" name="Picture 2"/>
          <p:cNvPicPr>
            <a:picLocks noGrp="1" noChangeAspect="1" noChangeArrowheads="1"/>
          </p:cNvPicPr>
          <p:nvPr>
            <p:ph sz="half" idx="2"/>
          </p:nvPr>
        </p:nvPicPr>
        <p:blipFill>
          <a:blip r:embed="rId2"/>
          <a:stretch>
            <a:fillRect/>
          </a:stretch>
        </p:blipFill>
        <p:spPr bwMode="auto">
          <a:xfrm>
            <a:off x="4648200" y="2353424"/>
            <a:ext cx="4038600" cy="3019514"/>
          </a:xfrm>
          <a:prstGeom prst="rect">
            <a:avLst/>
          </a:prstGeom>
          <a:noFill/>
          <a:ln w="9525">
            <a:noFill/>
            <a:miter lim="800000"/>
            <a:headEnd/>
            <a:tailEnd/>
          </a:ln>
          <a:effectLst/>
        </p:spPr>
      </p:pic>
      <p:sp>
        <p:nvSpPr>
          <p:cNvPr id="6" name="Line 5"/>
          <p:cNvSpPr>
            <a:spLocks noChangeShapeType="1"/>
          </p:cNvSpPr>
          <p:nvPr/>
        </p:nvSpPr>
        <p:spPr bwMode="auto">
          <a:xfrm flipV="1">
            <a:off x="3924300" y="4149725"/>
            <a:ext cx="3384550" cy="215900"/>
          </a:xfrm>
          <a:prstGeom prst="line">
            <a:avLst/>
          </a:prstGeom>
          <a:noFill/>
          <a:ln w="12700">
            <a:solidFill>
              <a:srgbClr val="993366"/>
            </a:solidFill>
            <a:round/>
            <a:headEnd/>
            <a:tailEnd type="triangle" w="med" len="med"/>
          </a:ln>
        </p:spPr>
        <p:txBody>
          <a:bodyPr/>
          <a:lstStyle/>
          <a:p>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GT" dirty="0" smtClean="0">
              <a:latin typeface="Arial Narrow" pitchFamily="34" charset="0"/>
            </a:endParaRPr>
          </a:p>
          <a:p>
            <a:r>
              <a:rPr lang="es-GT" dirty="0" smtClean="0">
                <a:latin typeface="Arial Narrow" pitchFamily="34" charset="0"/>
              </a:rPr>
              <a:t>Seleccionado la opción anterior despliega la pantalla para efectos del registro debiendo ingresar los datos que allí se requieren y luego clic en </a:t>
            </a:r>
            <a:r>
              <a:rPr lang="es-GT" b="1" dirty="0" smtClean="0">
                <a:latin typeface="Arial Narrow" pitchFamily="34" charset="0"/>
              </a:rPr>
              <a:t>Continuar</a:t>
            </a:r>
            <a:endParaRPr lang="es-GT" b="1" dirty="0" smtClean="0"/>
          </a:p>
          <a:p>
            <a:endParaRPr lang="es-ES" dirty="0"/>
          </a:p>
        </p:txBody>
      </p:sp>
      <p:pic>
        <p:nvPicPr>
          <p:cNvPr id="5" name="Picture 6"/>
          <p:cNvPicPr>
            <a:picLocks noGrp="1" noChangeAspect="1" noChangeArrowheads="1"/>
          </p:cNvPicPr>
          <p:nvPr>
            <p:ph sz="half" idx="2"/>
          </p:nvPr>
        </p:nvPicPr>
        <p:blipFill>
          <a:blip r:embed="rId2"/>
          <a:srcRect/>
          <a:stretch>
            <a:fillRect/>
          </a:stretch>
        </p:blipFill>
        <p:spPr>
          <a:xfrm>
            <a:off x="5072066" y="1714488"/>
            <a:ext cx="2784898" cy="2186353"/>
          </a:xfrm>
          <a:noFill/>
        </p:spPr>
      </p:pic>
      <p:pic>
        <p:nvPicPr>
          <p:cNvPr id="6" name="Picture 5"/>
          <p:cNvPicPr>
            <a:picLocks noChangeAspect="1" noChangeArrowheads="1"/>
          </p:cNvPicPr>
          <p:nvPr/>
        </p:nvPicPr>
        <p:blipFill>
          <a:blip r:embed="rId3"/>
          <a:srcRect/>
          <a:stretch>
            <a:fillRect/>
          </a:stretch>
        </p:blipFill>
        <p:spPr>
          <a:xfrm>
            <a:off x="5143504" y="4371996"/>
            <a:ext cx="2838450" cy="21288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GT" dirty="0" smtClean="0">
              <a:solidFill>
                <a:schemeClr val="accent1">
                  <a:lumMod val="75000"/>
                </a:schemeClr>
              </a:solidFill>
              <a:latin typeface="Arial Narrow" pitchFamily="34" charset="0"/>
            </a:endParaRPr>
          </a:p>
          <a:p>
            <a:r>
              <a:rPr lang="es-GT" dirty="0" smtClean="0">
                <a:latin typeface="Arial Narrow" pitchFamily="34" charset="0"/>
              </a:rPr>
              <a:t>Desplegando la pantalla de registro final en la cual indica que ha enviado un mensaje de confirmación al correo indicado en los datos personales.</a:t>
            </a:r>
            <a:endParaRPr lang="es-GT" dirty="0" smtClean="0"/>
          </a:p>
          <a:p>
            <a:endParaRPr lang="es-ES" dirty="0"/>
          </a:p>
        </p:txBody>
      </p:sp>
      <p:pic>
        <p:nvPicPr>
          <p:cNvPr id="5" name="Picture 2"/>
          <p:cNvPicPr>
            <a:picLocks noGrp="1" noChangeAspect="1" noChangeArrowheads="1"/>
          </p:cNvPicPr>
          <p:nvPr>
            <p:ph sz="half" idx="2"/>
          </p:nvPr>
        </p:nvPicPr>
        <p:blipFill>
          <a:blip r:embed="rId2"/>
          <a:srcRect/>
          <a:stretch>
            <a:fillRect/>
          </a:stretch>
        </p:blipFill>
        <p:spPr bwMode="auto">
          <a:xfrm>
            <a:off x="4648200" y="2333265"/>
            <a:ext cx="4038600" cy="305983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3319</Words>
  <Application>Microsoft Office PowerPoint</Application>
  <PresentationFormat>Presentación en pantalla (4:3)</PresentationFormat>
  <Paragraphs>231</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Tema de Office</vt:lpstr>
      <vt:lpstr>Diapositiva 1</vt:lpstr>
      <vt:lpstr> Menú de la Presentación </vt:lpstr>
      <vt:lpstr>2. Explicaciòn y ejemplo  de una pàgina de Internet </vt:lpstr>
      <vt:lpstr>Secuencia Gráfica</vt:lpstr>
      <vt:lpstr>Diapositiva 5</vt:lpstr>
      <vt:lpstr>Diapositiva 6</vt:lpstr>
      <vt:lpstr>Diapositiva 7</vt:lpstr>
      <vt:lpstr>Diapositiva 8</vt:lpstr>
      <vt:lpstr>Diapositiva 9</vt:lpstr>
      <vt:lpstr>Diapositiva 10</vt:lpstr>
      <vt:lpstr>Diapositiva 11</vt:lpstr>
      <vt:lpstr>SPIM</vt:lpstr>
      <vt:lpstr>Diapositiva 13</vt:lpstr>
      <vt:lpstr>Diapositiva 14</vt:lpstr>
      <vt:lpstr>Diapositiva 15</vt:lpstr>
      <vt:lpstr>Diapositiva 16</vt:lpstr>
      <vt:lpstr>SPAM</vt:lpstr>
      <vt:lpstr>Precauciones para el Spam</vt:lpstr>
      <vt:lpstr>PISHING</vt:lpstr>
      <vt:lpstr>SCAM</vt:lpstr>
      <vt:lpstr>MALWARE</vt:lpstr>
      <vt:lpstr>Como atacan?</vt:lpstr>
      <vt:lpstr>SPYWARE</vt:lpstr>
      <vt:lpstr>Como atacan?</vt:lpstr>
      <vt:lpstr>Tipos de Programas Spywares</vt:lpstr>
      <vt:lpstr>SNIFFING</vt:lpstr>
      <vt:lpstr>Diapositiva 27</vt:lpstr>
      <vt:lpstr>Diapositiva 28</vt:lpstr>
      <vt:lpstr>SPOOFING</vt:lpstr>
      <vt:lpstr>Tipos de Spoofing </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 2.3 VISUALIZACION DEL BLOG YA CREADO sonadora1398.blogspot.com</vt:lpstr>
      <vt:lpstr>Tablets</vt:lpstr>
      <vt:lpstr>Diapositiva 45</vt:lpstr>
      <vt:lpstr>Diapositiva 46</vt:lpstr>
      <vt:lpstr>Diapositiva 47</vt:lpstr>
      <vt:lpstr>Diapositiva 48</vt:lpstr>
      <vt:lpstr>Diapositiva 49</vt:lpstr>
      <vt:lpstr>Diapositiva 50</vt:lpstr>
      <vt:lpstr>Diapositiva 51</vt:lpstr>
      <vt:lpstr>Diapositiva 52</vt:lpstr>
      <vt:lpstr>2.3. Pasos para crear un video  en Movie Maker</vt:lpstr>
      <vt:lpstr>Secuencia Gráfica</vt:lpstr>
      <vt:lpstr>Diapositiva 55</vt:lpstr>
      <vt:lpstr>Diapositiva 56</vt:lpstr>
      <vt:lpstr>Diapositiva 57</vt:lpstr>
      <vt:lpstr>Diapositiva 58</vt:lpstr>
      <vt:lpstr>Diapositiva 59</vt:lpstr>
      <vt:lpstr>Diapositiva 60</vt:lpstr>
      <vt:lpstr>VIDEO </vt:lpstr>
      <vt:lpstr>Diapositiva 62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HOME</dc:creator>
  <cp:lastModifiedBy>HOME</cp:lastModifiedBy>
  <cp:revision>33</cp:revision>
  <dcterms:created xsi:type="dcterms:W3CDTF">2011-11-10T02:01:52Z</dcterms:created>
  <dcterms:modified xsi:type="dcterms:W3CDTF">2011-11-11T06:16:08Z</dcterms:modified>
</cp:coreProperties>
</file>